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587" r:id="rId3"/>
    <p:sldId id="599" r:id="rId4"/>
    <p:sldId id="588" r:id="rId5"/>
    <p:sldId id="586" r:id="rId6"/>
    <p:sldId id="261" r:id="rId7"/>
    <p:sldId id="601" r:id="rId8"/>
    <p:sldId id="316" r:id="rId9"/>
    <p:sldId id="265" r:id="rId10"/>
    <p:sldId id="295" r:id="rId11"/>
    <p:sldId id="271" r:id="rId12"/>
    <p:sldId id="273" r:id="rId13"/>
    <p:sldId id="274" r:id="rId14"/>
    <p:sldId id="275" r:id="rId15"/>
    <p:sldId id="317" r:id="rId16"/>
    <p:sldId id="277" r:id="rId17"/>
    <p:sldId id="278" r:id="rId18"/>
    <p:sldId id="279" r:id="rId19"/>
    <p:sldId id="280" r:id="rId20"/>
    <p:sldId id="281" r:id="rId21"/>
    <p:sldId id="323" r:id="rId22"/>
    <p:sldId id="284" r:id="rId23"/>
    <p:sldId id="285" r:id="rId24"/>
    <p:sldId id="286" r:id="rId25"/>
    <p:sldId id="287" r:id="rId26"/>
    <p:sldId id="589" r:id="rId27"/>
    <p:sldId id="591" r:id="rId28"/>
    <p:sldId id="590" r:id="rId29"/>
    <p:sldId id="592" r:id="rId30"/>
    <p:sldId id="319" r:id="rId31"/>
    <p:sldId id="593" r:id="rId32"/>
    <p:sldId id="594" r:id="rId33"/>
    <p:sldId id="309" r:id="rId34"/>
    <p:sldId id="597" r:id="rId35"/>
    <p:sldId id="320" r:id="rId36"/>
    <p:sldId id="321" r:id="rId37"/>
    <p:sldId id="600" r:id="rId3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p:scale>
          <a:sx n="90" d="100"/>
          <a:sy n="90" d="100"/>
        </p:scale>
        <p:origin x="-398"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F121FB3-DA4E-451B-9A1C-25896D4D7D13}" type="datetimeFigureOut">
              <a:rPr lang="en-US" smtClean="0"/>
              <a:t>2/5/2019</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25AF12C-C062-4B11-B067-31276E827400}" type="slidenum">
              <a:rPr lang="en-US" smtClean="0"/>
              <a:t>‹#›</a:t>
            </a:fld>
            <a:endParaRPr lang="en-US"/>
          </a:p>
        </p:txBody>
      </p:sp>
    </p:spTree>
    <p:extLst>
      <p:ext uri="{BB962C8B-B14F-4D97-AF65-F5344CB8AC3E}">
        <p14:creationId xmlns:p14="http://schemas.microsoft.com/office/powerpoint/2010/main" val="160107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7BE271E4-4728-4FC1-8D9C-78E7A2867C09}"/>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xmlns="" id="{EA089140-4C40-481F-B176-089172A52F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a:extLst>
              <a:ext uri="{FF2B5EF4-FFF2-40B4-BE49-F238E27FC236}">
                <a16:creationId xmlns:a16="http://schemas.microsoft.com/office/drawing/2014/main" xmlns="" id="{565E4B64-9DC0-4413-AFEE-FCA1FE4A87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9F6D854D-C18F-4449-AB77-E83674675B94}" type="slidenum">
              <a:rPr lang="en-US" altLang="en-US" sz="1200">
                <a:solidFill>
                  <a:srgbClr val="000000"/>
                </a:solidFill>
              </a:rPr>
              <a:pPr defTabSz="939363" eaLnBrk="1" fontAlgn="base" hangingPunct="1">
                <a:spcBef>
                  <a:spcPct val="0"/>
                </a:spcBef>
                <a:spcAft>
                  <a:spcPct val="0"/>
                </a:spcAft>
                <a:defRPr/>
              </a:pPr>
              <a:t>5</a:t>
            </a:fld>
            <a:endParaRPr lang="en-US"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9CF48760-A069-48FF-A553-456B768A8D9E}"/>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xmlns="" id="{A797A56D-D3E6-46FB-B2C1-DF87311DB9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7044" name="Slide Number Placeholder 3">
            <a:extLst>
              <a:ext uri="{FF2B5EF4-FFF2-40B4-BE49-F238E27FC236}">
                <a16:creationId xmlns:a16="http://schemas.microsoft.com/office/drawing/2014/main" xmlns="" id="{DABC43EF-CC21-438F-9D26-BA0A380D67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0C081367-4A56-4362-B42A-F64944CE087D}" type="slidenum">
              <a:rPr lang="en-US" altLang="en-US" sz="1200">
                <a:solidFill>
                  <a:srgbClr val="000000"/>
                </a:solidFill>
              </a:rPr>
              <a:pPr defTabSz="939363" eaLnBrk="1" fontAlgn="base" hangingPunct="1">
                <a:spcBef>
                  <a:spcPct val="0"/>
                </a:spcBef>
                <a:spcAft>
                  <a:spcPct val="0"/>
                </a:spcAft>
                <a:defRPr/>
              </a:pPr>
              <a:t>15</a:t>
            </a:fld>
            <a:endParaRPr lang="en-US"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4EF9846A-D6D2-4087-BC9C-D5EDC92E9F47}"/>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xmlns="" id="{111AEA39-8711-4EDE-B132-71C035113B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a:extLst>
              <a:ext uri="{FF2B5EF4-FFF2-40B4-BE49-F238E27FC236}">
                <a16:creationId xmlns:a16="http://schemas.microsoft.com/office/drawing/2014/main" xmlns="" id="{8C3A30A3-E1B3-4C72-AC3E-4F89FB660D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43E1ABAB-751D-47EE-90F6-D9497B9A2704}" type="slidenum">
              <a:rPr lang="en-US" altLang="en-US" sz="1200">
                <a:solidFill>
                  <a:srgbClr val="000000"/>
                </a:solidFill>
              </a:rPr>
              <a:pPr defTabSz="939363" eaLnBrk="1" fontAlgn="base" hangingPunct="1">
                <a:spcBef>
                  <a:spcPct val="0"/>
                </a:spcBef>
                <a:spcAft>
                  <a:spcPct val="0"/>
                </a:spcAft>
                <a:defRPr/>
              </a:pPr>
              <a:t>16</a:t>
            </a:fld>
            <a:endParaRPr lang="en-US"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4CC8163A-CC4C-418E-9EDA-1A3C00BA548D}"/>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xmlns="" id="{A35613C0-8D1A-4743-BFD6-FE6D4B2259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a:extLst>
              <a:ext uri="{FF2B5EF4-FFF2-40B4-BE49-F238E27FC236}">
                <a16:creationId xmlns:a16="http://schemas.microsoft.com/office/drawing/2014/main" xmlns="" id="{0F183757-C925-47F2-A838-9DC4260DF5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45262171-F7CD-4916-9B53-61C60547CC69}" type="slidenum">
              <a:rPr lang="en-US" altLang="en-US" sz="1200">
                <a:solidFill>
                  <a:srgbClr val="000000"/>
                </a:solidFill>
              </a:rPr>
              <a:pPr defTabSz="939363" eaLnBrk="1" fontAlgn="base" hangingPunct="1">
                <a:spcBef>
                  <a:spcPct val="0"/>
                </a:spcBef>
                <a:spcAft>
                  <a:spcPct val="0"/>
                </a:spcAft>
                <a:defRPr/>
              </a:pPr>
              <a:t>17</a:t>
            </a:fld>
            <a:endParaRPr lang="en-US"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xmlns="" id="{056934EC-D85A-4345-BC34-000EB51EB7B7}"/>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xmlns="" id="{DD68B8B9-6BBC-4D34-A93E-CDA2096350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0116" name="Slide Number Placeholder 3">
            <a:extLst>
              <a:ext uri="{FF2B5EF4-FFF2-40B4-BE49-F238E27FC236}">
                <a16:creationId xmlns:a16="http://schemas.microsoft.com/office/drawing/2014/main" xmlns="" id="{0AC560D4-7AF8-4B0C-A4EE-D26FBD158B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EC32C7F8-DE7B-4C68-836F-A8A32A5EDAA7}" type="slidenum">
              <a:rPr lang="en-US" altLang="en-US" sz="1200">
                <a:solidFill>
                  <a:srgbClr val="000000"/>
                </a:solidFill>
              </a:rPr>
              <a:pPr defTabSz="939363" eaLnBrk="1" fontAlgn="base" hangingPunct="1">
                <a:spcBef>
                  <a:spcPct val="0"/>
                </a:spcBef>
                <a:spcAft>
                  <a:spcPct val="0"/>
                </a:spcAft>
                <a:defRPr/>
              </a:pPr>
              <a:t>18</a:t>
            </a:fld>
            <a:endParaRPr lang="en-US"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xmlns="" id="{4E52FA34-220C-4DDF-9418-93CC844B4136}"/>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xmlns="" id="{50089469-51B8-40E6-BA0A-0040CD540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a:extLst>
              <a:ext uri="{FF2B5EF4-FFF2-40B4-BE49-F238E27FC236}">
                <a16:creationId xmlns:a16="http://schemas.microsoft.com/office/drawing/2014/main" xmlns="" id="{3ADA22AF-C829-42A7-A0A6-7856302396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0C0699A9-7765-4333-9298-9C58BB2696C6}" type="slidenum">
              <a:rPr lang="en-US" altLang="en-US" sz="1200">
                <a:solidFill>
                  <a:srgbClr val="000000"/>
                </a:solidFill>
              </a:rPr>
              <a:pPr defTabSz="939363" eaLnBrk="1" fontAlgn="base" hangingPunct="1">
                <a:spcBef>
                  <a:spcPct val="0"/>
                </a:spcBef>
                <a:spcAft>
                  <a:spcPct val="0"/>
                </a:spcAft>
                <a:defRPr/>
              </a:pPr>
              <a:t>19</a:t>
            </a:fld>
            <a:endParaRPr lang="en-US"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BFD7F58F-06A0-4BF7-9DE4-C165EF6976A9}"/>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xmlns="" id="{4DB2956C-EDA3-4B0A-A05B-32F0B49E3A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3188" name="Slide Number Placeholder 3">
            <a:extLst>
              <a:ext uri="{FF2B5EF4-FFF2-40B4-BE49-F238E27FC236}">
                <a16:creationId xmlns:a16="http://schemas.microsoft.com/office/drawing/2014/main" xmlns="" id="{0D743EE8-6A5E-4DD6-AEFB-6AC99AD3C0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0766258A-D954-4CCF-8DFD-EFB4A7AF8C7B}" type="slidenum">
              <a:rPr lang="en-US" altLang="en-US" sz="1200">
                <a:solidFill>
                  <a:srgbClr val="000000"/>
                </a:solidFill>
              </a:rPr>
              <a:pPr defTabSz="939363" eaLnBrk="1" fontAlgn="base" hangingPunct="1">
                <a:spcBef>
                  <a:spcPct val="0"/>
                </a:spcBef>
                <a:spcAft>
                  <a:spcPct val="0"/>
                </a:spcAft>
                <a:defRPr/>
              </a:pPr>
              <a:t>20</a:t>
            </a:fld>
            <a:endParaRPr lang="en-US"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xmlns="" id="{8101136C-1139-4928-8944-0A07525D0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5E721A12-732B-4BDF-95AD-7A9C6572EAA1}" type="slidenum">
              <a:rPr lang="en-US" altLang="en-US" sz="1200">
                <a:solidFill>
                  <a:srgbClr val="000000"/>
                </a:solidFill>
              </a:rPr>
              <a:pPr defTabSz="939363" eaLnBrk="1" fontAlgn="base" hangingPunct="1">
                <a:spcBef>
                  <a:spcPct val="0"/>
                </a:spcBef>
                <a:spcAft>
                  <a:spcPct val="0"/>
                </a:spcAft>
                <a:defRPr/>
              </a:pPr>
              <a:t>21</a:t>
            </a:fld>
            <a:endParaRPr lang="en-US" altLang="en-US" sz="1200">
              <a:solidFill>
                <a:srgbClr val="000000"/>
              </a:solidFill>
            </a:endParaRPr>
          </a:p>
        </p:txBody>
      </p:sp>
      <p:sp>
        <p:nvSpPr>
          <p:cNvPr id="96259" name="Rectangle 2">
            <a:extLst>
              <a:ext uri="{FF2B5EF4-FFF2-40B4-BE49-F238E27FC236}">
                <a16:creationId xmlns:a16="http://schemas.microsoft.com/office/drawing/2014/main" xmlns="" id="{7F2E067A-B17B-488A-88DE-548F1FE0FF35}"/>
              </a:ext>
            </a:extLst>
          </p:cNvPr>
          <p:cNvSpPr>
            <a:spLocks noGrp="1" noRot="1" noChangeAspect="1" noChangeArrowheads="1" noTextEdit="1"/>
          </p:cNvSpPr>
          <p:nvPr>
            <p:ph type="sldImg"/>
          </p:nvPr>
        </p:nvSpPr>
        <p:spPr>
          <a:solidFill>
            <a:srgbClr val="FFFFFF"/>
          </a:solidFill>
          <a:ln/>
        </p:spPr>
      </p:sp>
      <p:sp>
        <p:nvSpPr>
          <p:cNvPr id="96260" name="Rectangle 3">
            <a:extLst>
              <a:ext uri="{FF2B5EF4-FFF2-40B4-BE49-F238E27FC236}">
                <a16:creationId xmlns:a16="http://schemas.microsoft.com/office/drawing/2014/main" xmlns="" id="{E4C9966B-EA18-4B69-BC16-26994DBB0C3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8D289105-2274-4BD0-8E8C-AE16711A8A54}"/>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xmlns="" id="{1B595835-BBCE-4C10-93E7-3E60814B59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7284" name="Slide Number Placeholder 3">
            <a:extLst>
              <a:ext uri="{FF2B5EF4-FFF2-40B4-BE49-F238E27FC236}">
                <a16:creationId xmlns:a16="http://schemas.microsoft.com/office/drawing/2014/main" xmlns="" id="{34C64B97-00B2-422E-A76A-D5DFAD528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6C5A97C4-D49F-4AF0-B641-3DF9F05337CD}" type="slidenum">
              <a:rPr lang="en-US" altLang="en-US" sz="1200">
                <a:solidFill>
                  <a:srgbClr val="000000"/>
                </a:solidFill>
              </a:rPr>
              <a:pPr defTabSz="939363" eaLnBrk="1" fontAlgn="base" hangingPunct="1">
                <a:spcBef>
                  <a:spcPct val="0"/>
                </a:spcBef>
                <a:spcAft>
                  <a:spcPct val="0"/>
                </a:spcAft>
                <a:defRPr/>
              </a:pPr>
              <a:t>22</a:t>
            </a:fld>
            <a:endParaRPr lang="en-US"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xmlns="" id="{7835B4EC-D57F-4804-9260-B76322938262}"/>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xmlns="" id="{318CA9E3-AE2B-41EA-BF89-F20D681371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8308" name="Slide Number Placeholder 3">
            <a:extLst>
              <a:ext uri="{FF2B5EF4-FFF2-40B4-BE49-F238E27FC236}">
                <a16:creationId xmlns:a16="http://schemas.microsoft.com/office/drawing/2014/main" xmlns="" id="{6E96C2EF-A3FD-42E7-98C1-26D7F0A1B4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1E2BEC06-46F1-495B-939E-0CB8C27D3C87}" type="slidenum">
              <a:rPr lang="en-US" altLang="en-US" sz="1200">
                <a:solidFill>
                  <a:srgbClr val="000000"/>
                </a:solidFill>
              </a:rPr>
              <a:pPr defTabSz="939363" eaLnBrk="1" fontAlgn="base" hangingPunct="1">
                <a:spcBef>
                  <a:spcPct val="0"/>
                </a:spcBef>
                <a:spcAft>
                  <a:spcPct val="0"/>
                </a:spcAft>
                <a:defRPr/>
              </a:pPr>
              <a:t>23</a:t>
            </a:fld>
            <a:endParaRPr lang="en-US"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C58F7FA1-A9F9-4F30-A8D2-E85835CDB429}"/>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xmlns="" id="{91B9F51E-44E4-4883-B60F-DD8DA62F4D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a:extLst>
              <a:ext uri="{FF2B5EF4-FFF2-40B4-BE49-F238E27FC236}">
                <a16:creationId xmlns:a16="http://schemas.microsoft.com/office/drawing/2014/main" xmlns="" id="{E7AE4C40-31C7-4D97-B122-BE2EE76965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9263F489-7F32-44A3-9B8A-A150B076F6A0}" type="slidenum">
              <a:rPr lang="en-US" altLang="en-US" sz="1200">
                <a:solidFill>
                  <a:srgbClr val="000000"/>
                </a:solidFill>
              </a:rPr>
              <a:pPr defTabSz="939363" eaLnBrk="1" fontAlgn="base" hangingPunct="1">
                <a:spcBef>
                  <a:spcPct val="0"/>
                </a:spcBef>
                <a:spcAft>
                  <a:spcPct val="0"/>
                </a:spcAft>
                <a:defRPr/>
              </a:pPr>
              <a:t>24</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F293C3B6-730F-45B2-A07F-833091BAE3D6}"/>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xmlns="" id="{1CDC34E5-DC1D-4818-AF1F-8383DBF5F1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0660" name="Slide Number Placeholder 3">
            <a:extLst>
              <a:ext uri="{FF2B5EF4-FFF2-40B4-BE49-F238E27FC236}">
                <a16:creationId xmlns:a16="http://schemas.microsoft.com/office/drawing/2014/main" xmlns="" id="{E0AA3F95-7240-478A-B653-B84AE41BA2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2AC9B912-4910-4391-BCC3-6FAEF3BB88C9}" type="slidenum">
              <a:rPr lang="en-US" altLang="en-US" sz="1200">
                <a:solidFill>
                  <a:srgbClr val="000000"/>
                </a:solidFill>
              </a:rPr>
              <a:pPr defTabSz="939363" eaLnBrk="1" fontAlgn="base" hangingPunct="1">
                <a:spcBef>
                  <a:spcPct val="0"/>
                </a:spcBef>
                <a:spcAft>
                  <a:spcPct val="0"/>
                </a:spcAft>
                <a:defRPr/>
              </a:pPr>
              <a:t>7</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4D4A8667-1958-4CB0-8675-2772FC9E04A8}"/>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xmlns="" id="{43F10463-1894-4869-9BD8-D41392E29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8612" name="Slide Number Placeholder 3">
            <a:extLst>
              <a:ext uri="{FF2B5EF4-FFF2-40B4-BE49-F238E27FC236}">
                <a16:creationId xmlns:a16="http://schemas.microsoft.com/office/drawing/2014/main" xmlns="" id="{E2AC426D-1E47-4527-94B1-5E23A0B895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6BA5934A-D595-4C0D-9273-FDBE77190BEE}" type="slidenum">
              <a:rPr lang="en-US" altLang="en-US" sz="1200">
                <a:solidFill>
                  <a:srgbClr val="000000"/>
                </a:solidFill>
              </a:rPr>
              <a:pPr defTabSz="939363" eaLnBrk="1" fontAlgn="base" hangingPunct="1">
                <a:spcBef>
                  <a:spcPct val="0"/>
                </a:spcBef>
                <a:spcAft>
                  <a:spcPct val="0"/>
                </a:spcAft>
                <a:defRPr/>
              </a:pPr>
              <a:t>8</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xmlns="" id="{51C4D043-393F-4B43-9230-0B3EFAAB9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90AF0FE9-1489-4469-82A0-BE82788DBFB0}" type="slidenum">
              <a:rPr lang="en-US" altLang="en-US" sz="1200">
                <a:solidFill>
                  <a:srgbClr val="000000"/>
                </a:solidFill>
              </a:rPr>
              <a:pPr defTabSz="939363" eaLnBrk="1" fontAlgn="base" hangingPunct="1">
                <a:spcBef>
                  <a:spcPct val="0"/>
                </a:spcBef>
                <a:spcAft>
                  <a:spcPct val="0"/>
                </a:spcAft>
                <a:defRPr/>
              </a:pPr>
              <a:t>9</a:t>
            </a:fld>
            <a:endParaRPr lang="en-US" altLang="en-US" sz="1200">
              <a:solidFill>
                <a:srgbClr val="000000"/>
              </a:solidFill>
            </a:endParaRPr>
          </a:p>
        </p:txBody>
      </p:sp>
      <p:sp>
        <p:nvSpPr>
          <p:cNvPr id="101379" name="Rectangle 2">
            <a:extLst>
              <a:ext uri="{FF2B5EF4-FFF2-40B4-BE49-F238E27FC236}">
                <a16:creationId xmlns:a16="http://schemas.microsoft.com/office/drawing/2014/main" xmlns="" id="{5A566CAE-C878-4E3E-96D9-9C66A6FB2B1F}"/>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xmlns="" id="{77613222-A300-4D88-81FF-3E81681A9A2E}"/>
              </a:ext>
            </a:extLst>
          </p:cNvPr>
          <p:cNvSpPr>
            <a:spLocks noGrp="1" noChangeArrowheads="1"/>
          </p:cNvSpPr>
          <p:nvPr>
            <p:ph type="body" idx="1"/>
          </p:nvPr>
        </p:nvSpPr>
        <p:spPr>
          <a:xfrm>
            <a:off x="707708" y="4447461"/>
            <a:ext cx="5661660" cy="421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goal of forward surgery is life and limb salvage and must be aimed at overcoming the triangle of death. These are our limited but major capabilities for intervening against the dreaded triad.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6D951E06-D883-4C11-85AC-0FE6980A580B}"/>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xmlns="" id="{CD70F813-1D62-4250-BDBD-86ABEAE48A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6804" name="Slide Number Placeholder 3">
            <a:extLst>
              <a:ext uri="{FF2B5EF4-FFF2-40B4-BE49-F238E27FC236}">
                <a16:creationId xmlns:a16="http://schemas.microsoft.com/office/drawing/2014/main" xmlns="" id="{9F9943BA-8B63-4561-9BEA-036EFF166D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2B8DCC8A-A19D-400B-9AC8-67D7B6A08945}" type="slidenum">
              <a:rPr lang="en-US" altLang="en-US" sz="1200">
                <a:solidFill>
                  <a:srgbClr val="000000"/>
                </a:solidFill>
              </a:rPr>
              <a:pPr defTabSz="939363" eaLnBrk="1" fontAlgn="base" hangingPunct="1">
                <a:spcBef>
                  <a:spcPct val="0"/>
                </a:spcBef>
                <a:spcAft>
                  <a:spcPct val="0"/>
                </a:spcAft>
                <a:defRPr/>
              </a:pPr>
              <a:t>10</a:t>
            </a:fld>
            <a:endParaRPr lang="en-US"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37AD3AA1-0308-4FCA-9201-CF0DEFF8401F}"/>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xmlns="" id="{AD6C8AAD-8EBB-42D3-A7D9-88A868D867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9876" name="Slide Number Placeholder 3">
            <a:extLst>
              <a:ext uri="{FF2B5EF4-FFF2-40B4-BE49-F238E27FC236}">
                <a16:creationId xmlns:a16="http://schemas.microsoft.com/office/drawing/2014/main" xmlns="" id="{FC431215-E910-430A-8C43-038AE68B72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5C0D1F1A-2166-4FE5-BB9D-BD693160CE17}" type="slidenum">
              <a:rPr lang="en-US" altLang="en-US" sz="1200">
                <a:solidFill>
                  <a:srgbClr val="000000"/>
                </a:solidFill>
              </a:rPr>
              <a:pPr defTabSz="939363" eaLnBrk="1" fontAlgn="base" hangingPunct="1">
                <a:spcBef>
                  <a:spcPct val="0"/>
                </a:spcBef>
                <a:spcAft>
                  <a:spcPct val="0"/>
                </a:spcAft>
                <a:defRPr/>
              </a:pPr>
              <a:t>11</a:t>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A3B7CB1B-29ED-457B-B989-77746F841855}"/>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xmlns="" id="{B1D752D6-6027-4710-9D6B-98ADFD89CF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24" name="Slide Number Placeholder 3">
            <a:extLst>
              <a:ext uri="{FF2B5EF4-FFF2-40B4-BE49-F238E27FC236}">
                <a16:creationId xmlns:a16="http://schemas.microsoft.com/office/drawing/2014/main" xmlns="" id="{D9D76D46-5053-49C3-B90E-BBEEE00685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C9B0FB3C-3572-4BC7-8C4C-A45D760A1F80}" type="slidenum">
              <a:rPr lang="en-US" altLang="en-US" sz="1200">
                <a:solidFill>
                  <a:srgbClr val="000000"/>
                </a:solidFill>
              </a:rPr>
              <a:pPr defTabSz="939363" eaLnBrk="1" fontAlgn="base" hangingPunct="1">
                <a:spcBef>
                  <a:spcPct val="0"/>
                </a:spcBef>
                <a:spcAft>
                  <a:spcPct val="0"/>
                </a:spcAft>
                <a:defRPr/>
              </a:pPr>
              <a:t>12</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6C1E44DF-1440-4238-806A-3CFF199AFA8A}"/>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xmlns="" id="{BD7E6098-A4FA-4595-B6ED-95F558AC68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4996" name="Slide Number Placeholder 3">
            <a:extLst>
              <a:ext uri="{FF2B5EF4-FFF2-40B4-BE49-F238E27FC236}">
                <a16:creationId xmlns:a16="http://schemas.microsoft.com/office/drawing/2014/main" xmlns="" id="{0BB1E885-A3BA-4A16-853D-09E081D24A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5AD61C4F-9767-4256-85BB-129BA107961E}" type="slidenum">
              <a:rPr lang="en-US" altLang="en-US" sz="1200">
                <a:solidFill>
                  <a:srgbClr val="000000"/>
                </a:solidFill>
              </a:rPr>
              <a:pPr defTabSz="939363" eaLnBrk="1" fontAlgn="base" hangingPunct="1">
                <a:spcBef>
                  <a:spcPct val="0"/>
                </a:spcBef>
                <a:spcAft>
                  <a:spcPct val="0"/>
                </a:spcAft>
                <a:defRPr/>
              </a:pPr>
              <a:t>13</a:t>
            </a:fld>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C68BD2EC-E965-422E-AF86-4765D2FFE4C6}"/>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xmlns="" id="{8951A5CD-239A-4115-848D-8E727F93C1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6020" name="Slide Number Placeholder 3">
            <a:extLst>
              <a:ext uri="{FF2B5EF4-FFF2-40B4-BE49-F238E27FC236}">
                <a16:creationId xmlns:a16="http://schemas.microsoft.com/office/drawing/2014/main" xmlns="" id="{84C007BD-7582-4F0D-BA40-974515903A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defTabSz="939363" eaLnBrk="1" fontAlgn="base" hangingPunct="1">
              <a:spcBef>
                <a:spcPct val="0"/>
              </a:spcBef>
              <a:spcAft>
                <a:spcPct val="0"/>
              </a:spcAft>
              <a:defRPr/>
            </a:pPr>
            <a:fld id="{418272C9-021F-4992-8F2D-C64FB3A5AB97}" type="slidenum">
              <a:rPr lang="en-US" altLang="en-US" sz="1200">
                <a:solidFill>
                  <a:srgbClr val="000000"/>
                </a:solidFill>
              </a:rPr>
              <a:pPr defTabSz="939363" eaLnBrk="1" fontAlgn="base" hangingPunct="1">
                <a:spcBef>
                  <a:spcPct val="0"/>
                </a:spcBef>
                <a:spcAft>
                  <a:spcPct val="0"/>
                </a:spcAft>
                <a:defRPr/>
              </a:pPr>
              <a:t>14</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defRPr/>
            </a:pPr>
            <a:endParaRPr lang="en-US" sz="2400" dirty="0">
              <a:solidFill>
                <a:srgbClr val="FFFFFF"/>
              </a:solidFill>
            </a:endParaRPr>
          </a:p>
        </p:txBody>
      </p:sp>
      <p:sp>
        <p:nvSpPr>
          <p:cNvPr id="5" name="Freeform 3"/>
          <p:cNvSpPr>
            <a:spLocks/>
          </p:cNvSpPr>
          <p:nvPr/>
        </p:nvSpPr>
        <p:spPr bwMode="white">
          <a:xfrm>
            <a:off x="-12700" y="4489450"/>
            <a:ext cx="7672917"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6" name="Freeform 4"/>
          <p:cNvSpPr>
            <a:spLocks/>
          </p:cNvSpPr>
          <p:nvPr/>
        </p:nvSpPr>
        <p:spPr bwMode="white">
          <a:xfrm>
            <a:off x="1" y="3817939"/>
            <a:ext cx="10886017"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 name="Freeform 8"/>
          <p:cNvSpPr>
            <a:spLocks/>
          </p:cNvSpPr>
          <p:nvPr/>
        </p:nvSpPr>
        <p:spPr bwMode="white">
          <a:xfrm>
            <a:off x="0" y="-20638"/>
            <a:ext cx="12192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1" name="Freeform 9"/>
          <p:cNvSpPr>
            <a:spLocks/>
          </p:cNvSpPr>
          <p:nvPr/>
        </p:nvSpPr>
        <p:spPr bwMode="white">
          <a:xfrm>
            <a:off x="0" y="-20638"/>
            <a:ext cx="11184467"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2" name="Freeform 10"/>
          <p:cNvSpPr>
            <a:spLocks/>
          </p:cNvSpPr>
          <p:nvPr/>
        </p:nvSpPr>
        <p:spPr bwMode="white">
          <a:xfrm>
            <a:off x="0" y="-20638"/>
            <a:ext cx="6104467"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31" name="Rectangle 11"/>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5132"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4D08BF56-DB4C-491A-BACE-91437D97F68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82302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F1661224-DD0A-4425-B303-4D20799E034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0294825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0C600B3F-9978-43CD-8A7C-26CA267A2E2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8789292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F5DA6C5E-D1D6-4503-9DE7-3761D6A79A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4834164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cert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9684" y="17463"/>
            <a:ext cx="165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userDrawn="1"/>
        </p:nvSpPr>
        <p:spPr bwMode="auto">
          <a:xfrm>
            <a:off x="1439333" y="44450"/>
            <a:ext cx="724746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defRPr/>
            </a:pPr>
            <a:endParaRPr lang="en-US" altLang="en-US" sz="3600" b="0">
              <a:solidFill>
                <a:schemeClr val="bg1"/>
              </a:solidFill>
            </a:endParaRPr>
          </a:p>
        </p:txBody>
      </p:sp>
      <p:pic>
        <p:nvPicPr>
          <p:cNvPr id="6" name="Picture 10" descr="CitiCorp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04351" y="6286500"/>
            <a:ext cx="2730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fema_logo_small.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6052" y="6173788"/>
            <a:ext cx="2214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4" name="Rectangle 2"/>
          <p:cNvSpPr>
            <a:spLocks noGrp="1" noChangeArrowheads="1"/>
          </p:cNvSpPr>
          <p:nvPr>
            <p:ph type="ctrTitle"/>
          </p:nvPr>
        </p:nvSpPr>
        <p:spPr>
          <a:xfrm>
            <a:off x="393701" y="1382713"/>
            <a:ext cx="11391900" cy="1055687"/>
          </a:xfrm>
        </p:spPr>
        <p:txBody>
          <a:bodyPr/>
          <a:lstStyle>
            <a:lvl1pPr>
              <a:defRPr sz="4800"/>
            </a:lvl1pPr>
          </a:lstStyle>
          <a:p>
            <a:r>
              <a:rPr lang="en-US"/>
              <a:t>Click to edit Master title style</a:t>
            </a:r>
          </a:p>
        </p:txBody>
      </p:sp>
      <p:sp>
        <p:nvSpPr>
          <p:cNvPr id="207875" name="Rectangle 3"/>
          <p:cNvSpPr>
            <a:spLocks noGrp="1" noChangeArrowheads="1"/>
          </p:cNvSpPr>
          <p:nvPr>
            <p:ph type="subTitle" idx="1"/>
          </p:nvPr>
        </p:nvSpPr>
        <p:spPr>
          <a:xfrm>
            <a:off x="1828800" y="4427538"/>
            <a:ext cx="8534400" cy="1752600"/>
          </a:xfrm>
        </p:spPr>
        <p:txBody>
          <a:bodyPr/>
          <a:lstStyle>
            <a:lvl1pPr marL="0" indent="0" algn="ctr">
              <a:buFont typeface="Arial" charset="0"/>
              <a:buNone/>
              <a:defRPr/>
            </a:lvl1pPr>
          </a:lstStyle>
          <a:p>
            <a:r>
              <a:rPr lang="en-US"/>
              <a:t>Click to edit Master subtitle style</a:t>
            </a:r>
          </a:p>
        </p:txBody>
      </p:sp>
    </p:spTree>
    <p:extLst>
      <p:ext uri="{BB962C8B-B14F-4D97-AF65-F5344CB8AC3E}">
        <p14:creationId xmlns:p14="http://schemas.microsoft.com/office/powerpoint/2010/main" val="365260593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fema_logo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052" y="6173788"/>
            <a:ext cx="2214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effectLst/>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buFont typeface="Arial"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10"/>
          </p:nvPr>
        </p:nvSpPr>
        <p:spPr>
          <a:xfrm>
            <a:off x="3289301" y="6234113"/>
            <a:ext cx="5812367" cy="476250"/>
          </a:xfrm>
        </p:spPr>
        <p:txBody>
          <a:bodyPr/>
          <a:lstStyle>
            <a:lvl1pPr>
              <a:defRPr/>
            </a:lvl1pPr>
          </a:lstStyle>
          <a:p>
            <a:pPr>
              <a:defRPr/>
            </a:pPr>
            <a:r>
              <a:rPr lang="en-US"/>
              <a:t>CERT Basic Training</a:t>
            </a:r>
          </a:p>
          <a:p>
            <a:pPr>
              <a:defRPr/>
            </a:pPr>
            <a:r>
              <a:rPr lang="en-US"/>
              <a:t>Unit 3: Disaster Medical Operations — Part 1 </a:t>
            </a:r>
          </a:p>
        </p:txBody>
      </p:sp>
      <p:sp>
        <p:nvSpPr>
          <p:cNvPr id="6" name="Slide Number Placeholder 4"/>
          <p:cNvSpPr>
            <a:spLocks noGrp="1"/>
          </p:cNvSpPr>
          <p:nvPr>
            <p:ph type="sldNum" sz="quarter" idx="11"/>
          </p:nvPr>
        </p:nvSpPr>
        <p:spPr>
          <a:xfrm>
            <a:off x="9355667" y="6249988"/>
            <a:ext cx="952500" cy="398462"/>
          </a:xfrm>
        </p:spPr>
        <p:txBody>
          <a:bodyPr/>
          <a:lstStyle>
            <a:lvl1pPr>
              <a:defRPr/>
            </a:lvl1pPr>
          </a:lstStyle>
          <a:p>
            <a:pPr>
              <a:defRPr/>
            </a:pPr>
            <a:r>
              <a:rPr lang="en-US"/>
              <a:t>3-</a:t>
            </a:r>
            <a:fld id="{CD4B358C-0694-46F3-AD1A-1B91F63A3697}" type="slidenum">
              <a:rPr lang="en-US"/>
              <a:pPr>
                <a:defRPr/>
              </a:pPr>
              <a:t>‹#›</a:t>
            </a:fld>
            <a:endParaRPr lang="en-US"/>
          </a:p>
        </p:txBody>
      </p:sp>
    </p:spTree>
    <p:extLst>
      <p:ext uri="{BB962C8B-B14F-4D97-AF65-F5344CB8AC3E}">
        <p14:creationId xmlns:p14="http://schemas.microsoft.com/office/powerpoint/2010/main" val="20927116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891E5E67-D666-4686-8CA6-8A6E84480D68}" type="slidenum">
              <a:rPr lang="en-US"/>
              <a:pPr>
                <a:defRPr/>
              </a:pPr>
              <a:t>‹#›</a:t>
            </a:fld>
            <a:endParaRPr lang="en-US"/>
          </a:p>
        </p:txBody>
      </p:sp>
    </p:spTree>
    <p:extLst>
      <p:ext uri="{BB962C8B-B14F-4D97-AF65-F5344CB8AC3E}">
        <p14:creationId xmlns:p14="http://schemas.microsoft.com/office/powerpoint/2010/main" val="35986148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fema_logo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052" y="6173788"/>
            <a:ext cx="2214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effectLst/>
        </p:spPr>
        <p:txBody>
          <a:bodyPr/>
          <a:lstStyle/>
          <a:p>
            <a:r>
              <a:rPr lang="en-US"/>
              <a:t>Click to edit Master title style</a:t>
            </a:r>
          </a:p>
        </p:txBody>
      </p:sp>
      <p:sp>
        <p:nvSpPr>
          <p:cNvPr id="3" name="Content Placeholder 2"/>
          <p:cNvSpPr>
            <a:spLocks noGrp="1"/>
          </p:cNvSpPr>
          <p:nvPr>
            <p:ph sz="half" idx="1"/>
          </p:nvPr>
        </p:nvSpPr>
        <p:spPr>
          <a:xfrm>
            <a:off x="609600" y="1341438"/>
            <a:ext cx="5384800" cy="452596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41438"/>
            <a:ext cx="5384800" cy="452596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3488268" y="6245225"/>
            <a:ext cx="5399617" cy="476250"/>
          </a:xfrm>
        </p:spPr>
        <p:txBody>
          <a:bodyPr/>
          <a:lstStyle>
            <a:lvl1pPr>
              <a:defRPr/>
            </a:lvl1pPr>
          </a:lstStyle>
          <a:p>
            <a:pPr>
              <a:defRPr/>
            </a:pPr>
            <a:r>
              <a:rPr lang="en-US"/>
              <a:t>CERT Basic Training</a:t>
            </a:r>
          </a:p>
          <a:p>
            <a:pPr>
              <a:defRPr/>
            </a:pPr>
            <a:r>
              <a:rPr lang="en-US"/>
              <a:t>Unit 3 Disaster Medical Operations — Part 1 </a:t>
            </a:r>
          </a:p>
        </p:txBody>
      </p:sp>
      <p:sp>
        <p:nvSpPr>
          <p:cNvPr id="7" name="Slide Number Placeholder 5"/>
          <p:cNvSpPr>
            <a:spLocks noGrp="1"/>
          </p:cNvSpPr>
          <p:nvPr>
            <p:ph type="sldNum" sz="quarter" idx="11"/>
          </p:nvPr>
        </p:nvSpPr>
        <p:spPr>
          <a:xfrm>
            <a:off x="9497484" y="6249988"/>
            <a:ext cx="810683" cy="398462"/>
          </a:xfrm>
        </p:spPr>
        <p:txBody>
          <a:bodyPr/>
          <a:lstStyle>
            <a:lvl1pPr>
              <a:defRPr/>
            </a:lvl1pPr>
          </a:lstStyle>
          <a:p>
            <a:pPr>
              <a:defRPr/>
            </a:pPr>
            <a:r>
              <a:rPr lang="en-US"/>
              <a:t>3-</a:t>
            </a:r>
            <a:fld id="{EA22B4BD-689A-4A1A-97F9-B967E2D6E8D1}" type="slidenum">
              <a:rPr lang="en-US"/>
              <a:pPr>
                <a:defRPr/>
              </a:pPr>
              <a:t>‹#›</a:t>
            </a:fld>
            <a:endParaRPr lang="en-US"/>
          </a:p>
        </p:txBody>
      </p:sp>
    </p:spTree>
    <p:extLst>
      <p:ext uri="{BB962C8B-B14F-4D97-AF65-F5344CB8AC3E}">
        <p14:creationId xmlns:p14="http://schemas.microsoft.com/office/powerpoint/2010/main" val="306654409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5" descr="fema_logo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052" y="6173788"/>
            <a:ext cx="2214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9" name="Slide Number Placeholder 7"/>
          <p:cNvSpPr>
            <a:spLocks noGrp="1"/>
          </p:cNvSpPr>
          <p:nvPr>
            <p:ph type="sldNum" sz="quarter" idx="11"/>
          </p:nvPr>
        </p:nvSpPr>
        <p:spPr/>
        <p:txBody>
          <a:bodyPr/>
          <a:lstStyle>
            <a:lvl1pPr>
              <a:defRPr/>
            </a:lvl1pPr>
          </a:lstStyle>
          <a:p>
            <a:pPr>
              <a:defRPr/>
            </a:pPr>
            <a:r>
              <a:rPr lang="en-US"/>
              <a:t>3-</a:t>
            </a:r>
            <a:fld id="{186E81A3-E961-4ABF-9FFB-50C42B345C2F}" type="slidenum">
              <a:rPr lang="en-US"/>
              <a:pPr>
                <a:defRPr/>
              </a:pPr>
              <a:t>‹#›</a:t>
            </a:fld>
            <a:endParaRPr lang="en-US"/>
          </a:p>
        </p:txBody>
      </p:sp>
    </p:spTree>
    <p:extLst>
      <p:ext uri="{BB962C8B-B14F-4D97-AF65-F5344CB8AC3E}">
        <p14:creationId xmlns:p14="http://schemas.microsoft.com/office/powerpoint/2010/main" val="203480286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fema_logo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052" y="6173788"/>
            <a:ext cx="2214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5" name="Slide Number Placeholder 3"/>
          <p:cNvSpPr>
            <a:spLocks noGrp="1"/>
          </p:cNvSpPr>
          <p:nvPr>
            <p:ph type="sldNum" sz="quarter" idx="11"/>
          </p:nvPr>
        </p:nvSpPr>
        <p:spPr/>
        <p:txBody>
          <a:bodyPr/>
          <a:lstStyle>
            <a:lvl1pPr>
              <a:defRPr/>
            </a:lvl1pPr>
          </a:lstStyle>
          <a:p>
            <a:pPr>
              <a:defRPr/>
            </a:pPr>
            <a:r>
              <a:rPr lang="en-US"/>
              <a:t>3-</a:t>
            </a:r>
            <a:fld id="{7A469904-214A-490F-9AF9-F787D79AF19C}" type="slidenum">
              <a:rPr lang="en-US"/>
              <a:pPr>
                <a:defRPr/>
              </a:pPr>
              <a:t>‹#›</a:t>
            </a:fld>
            <a:endParaRPr lang="en-US"/>
          </a:p>
        </p:txBody>
      </p:sp>
    </p:spTree>
    <p:extLst>
      <p:ext uri="{BB962C8B-B14F-4D97-AF65-F5344CB8AC3E}">
        <p14:creationId xmlns:p14="http://schemas.microsoft.com/office/powerpoint/2010/main" val="30124379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fema_logo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052" y="6173788"/>
            <a:ext cx="2214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4" name="Slide Number Placeholder 2"/>
          <p:cNvSpPr>
            <a:spLocks noGrp="1"/>
          </p:cNvSpPr>
          <p:nvPr>
            <p:ph type="sldNum" sz="quarter" idx="11"/>
          </p:nvPr>
        </p:nvSpPr>
        <p:spPr/>
        <p:txBody>
          <a:bodyPr/>
          <a:lstStyle>
            <a:lvl1pPr>
              <a:defRPr/>
            </a:lvl1pPr>
          </a:lstStyle>
          <a:p>
            <a:pPr>
              <a:defRPr/>
            </a:pPr>
            <a:r>
              <a:rPr lang="en-US"/>
              <a:t>3-</a:t>
            </a:r>
            <a:fld id="{50500C95-F9F6-43B1-A5E4-40FB1BA97E56}" type="slidenum">
              <a:rPr lang="en-US"/>
              <a:pPr>
                <a:defRPr/>
              </a:pPr>
              <a:t>‹#›</a:t>
            </a:fld>
            <a:endParaRPr lang="en-US"/>
          </a:p>
        </p:txBody>
      </p:sp>
    </p:spTree>
    <p:extLst>
      <p:ext uri="{BB962C8B-B14F-4D97-AF65-F5344CB8AC3E}">
        <p14:creationId xmlns:p14="http://schemas.microsoft.com/office/powerpoint/2010/main" val="324279523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82BC3090-8BA7-4929-B28E-D8B2FC06F52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93403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6" name="Slide Number Placeholder 5"/>
          <p:cNvSpPr>
            <a:spLocks noGrp="1"/>
          </p:cNvSpPr>
          <p:nvPr>
            <p:ph type="sldNum" sz="quarter" idx="11"/>
          </p:nvPr>
        </p:nvSpPr>
        <p:spPr/>
        <p:txBody>
          <a:bodyPr/>
          <a:lstStyle>
            <a:lvl1pPr>
              <a:defRPr/>
            </a:lvl1pPr>
          </a:lstStyle>
          <a:p>
            <a:pPr>
              <a:defRPr/>
            </a:pPr>
            <a:r>
              <a:rPr lang="en-US"/>
              <a:t>3-</a:t>
            </a:r>
            <a:fld id="{F00690EA-17FB-4A60-9024-0248ACED0EEA}" type="slidenum">
              <a:rPr lang="en-US"/>
              <a:pPr>
                <a:defRPr/>
              </a:pPr>
              <a:t>‹#›</a:t>
            </a:fld>
            <a:endParaRPr lang="en-US"/>
          </a:p>
        </p:txBody>
      </p:sp>
    </p:spTree>
    <p:extLst>
      <p:ext uri="{BB962C8B-B14F-4D97-AF65-F5344CB8AC3E}">
        <p14:creationId xmlns:p14="http://schemas.microsoft.com/office/powerpoint/2010/main" val="394616459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6" name="Slide Number Placeholder 5"/>
          <p:cNvSpPr>
            <a:spLocks noGrp="1"/>
          </p:cNvSpPr>
          <p:nvPr>
            <p:ph type="sldNum" sz="quarter" idx="11"/>
          </p:nvPr>
        </p:nvSpPr>
        <p:spPr/>
        <p:txBody>
          <a:bodyPr/>
          <a:lstStyle>
            <a:lvl1pPr>
              <a:defRPr/>
            </a:lvl1pPr>
          </a:lstStyle>
          <a:p>
            <a:pPr>
              <a:defRPr/>
            </a:pPr>
            <a:r>
              <a:rPr lang="en-US"/>
              <a:t>3-</a:t>
            </a:r>
            <a:fld id="{3B085242-C345-492D-9538-1D7B45773C09}" type="slidenum">
              <a:rPr lang="en-US"/>
              <a:pPr>
                <a:defRPr/>
              </a:pPr>
              <a:t>‹#›</a:t>
            </a:fld>
            <a:endParaRPr lang="en-US"/>
          </a:p>
        </p:txBody>
      </p:sp>
    </p:spTree>
    <p:extLst>
      <p:ext uri="{BB962C8B-B14F-4D97-AF65-F5344CB8AC3E}">
        <p14:creationId xmlns:p14="http://schemas.microsoft.com/office/powerpoint/2010/main" val="83872773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3E63F0D2-7DBC-40C8-9F75-1E41EF1FB47A}" type="slidenum">
              <a:rPr lang="en-US"/>
              <a:pPr>
                <a:defRPr/>
              </a:pPr>
              <a:t>‹#›</a:t>
            </a:fld>
            <a:endParaRPr lang="en-US"/>
          </a:p>
        </p:txBody>
      </p:sp>
    </p:spTree>
    <p:extLst>
      <p:ext uri="{BB962C8B-B14F-4D97-AF65-F5344CB8AC3E}">
        <p14:creationId xmlns:p14="http://schemas.microsoft.com/office/powerpoint/2010/main" val="223599134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04800"/>
            <a:ext cx="2946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304800"/>
            <a:ext cx="8636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CERT Basic Training: Unit 3 Disaster Medical Operations — Part 1 </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0300C83C-FC5A-426C-82A7-31172802AEE6}" type="slidenum">
              <a:rPr lang="en-US"/>
              <a:pPr>
                <a:defRPr/>
              </a:pPr>
              <a:t>‹#›</a:t>
            </a:fld>
            <a:endParaRPr lang="en-US"/>
          </a:p>
        </p:txBody>
      </p:sp>
    </p:spTree>
    <p:extLst>
      <p:ext uri="{BB962C8B-B14F-4D97-AF65-F5344CB8AC3E}">
        <p14:creationId xmlns:p14="http://schemas.microsoft.com/office/powerpoint/2010/main" val="24811356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B964A6E0-009A-474F-9097-FA75D256A1A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8003368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114CD1FD-45E1-440D-97A1-E8D89DA396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3353361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p:txBody>
          <a:bodyPr/>
          <a:lstStyle>
            <a:lvl1pPr>
              <a:defRPr/>
            </a:lvl1pPr>
          </a:lstStyle>
          <a:p>
            <a:pPr>
              <a:defRPr/>
            </a:pPr>
            <a:fld id="{10EDA8EE-0D68-49E5-BE85-699307553C6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43255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338A75C7-3EB2-49DB-A84B-9F7069940F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364823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p:txBody>
          <a:bodyPr/>
          <a:lstStyle>
            <a:lvl1pPr>
              <a:defRPr/>
            </a:lvl1pPr>
          </a:lstStyle>
          <a:p>
            <a:pPr>
              <a:defRPr/>
            </a:pPr>
            <a:fld id="{158BC41C-894B-4981-98EF-36077C99FDA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3505746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ACBC6573-FC1B-43FE-B8E7-35ADAEC59CE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032409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E19FB710-B8BC-4ADE-A33B-6D189DBEF8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981337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defRPr/>
            </a:pPr>
            <a:endParaRPr lang="en-US" sz="2400" dirty="0">
              <a:solidFill>
                <a:srgbClr val="FFFFFF"/>
              </a:solidFill>
            </a:endParaRPr>
          </a:p>
        </p:txBody>
      </p:sp>
      <p:sp>
        <p:nvSpPr>
          <p:cNvPr id="1027" name="Freeform 3"/>
          <p:cNvSpPr>
            <a:spLocks/>
          </p:cNvSpPr>
          <p:nvPr/>
        </p:nvSpPr>
        <p:spPr bwMode="white">
          <a:xfrm>
            <a:off x="-12700" y="4489450"/>
            <a:ext cx="7672917"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1028" name="Freeform 4"/>
          <p:cNvSpPr>
            <a:spLocks/>
          </p:cNvSpPr>
          <p:nvPr/>
        </p:nvSpPr>
        <p:spPr bwMode="white">
          <a:xfrm>
            <a:off x="1" y="3817939"/>
            <a:ext cx="10886017"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9" name="Freeform 5"/>
          <p:cNvSpPr>
            <a:spLocks/>
          </p:cNvSpPr>
          <p:nvPr/>
        </p:nvSpPr>
        <p:spPr bwMode="white">
          <a:xfrm>
            <a:off x="0" y="3146425"/>
            <a:ext cx="12192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0" name="Freeform 6"/>
          <p:cNvSpPr>
            <a:spLocks/>
          </p:cNvSpPr>
          <p:nvPr/>
        </p:nvSpPr>
        <p:spPr bwMode="white">
          <a:xfrm>
            <a:off x="0" y="2460625"/>
            <a:ext cx="12192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1" name="Freeform 7"/>
          <p:cNvSpPr>
            <a:spLocks/>
          </p:cNvSpPr>
          <p:nvPr/>
        </p:nvSpPr>
        <p:spPr bwMode="white">
          <a:xfrm>
            <a:off x="0" y="1793876"/>
            <a:ext cx="12192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2" name="Freeform 8"/>
          <p:cNvSpPr>
            <a:spLocks/>
          </p:cNvSpPr>
          <p:nvPr/>
        </p:nvSpPr>
        <p:spPr bwMode="white">
          <a:xfrm>
            <a:off x="0" y="-20638"/>
            <a:ext cx="12192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3" name="Freeform 9"/>
          <p:cNvSpPr>
            <a:spLocks/>
          </p:cNvSpPr>
          <p:nvPr/>
        </p:nvSpPr>
        <p:spPr bwMode="white">
          <a:xfrm>
            <a:off x="0" y="-20638"/>
            <a:ext cx="11184467"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4" name="Freeform 10"/>
          <p:cNvSpPr>
            <a:spLocks/>
          </p:cNvSpPr>
          <p:nvPr/>
        </p:nvSpPr>
        <p:spPr bwMode="white">
          <a:xfrm>
            <a:off x="0" y="-20638"/>
            <a:ext cx="6104467"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5" name="Rectangle 11"/>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6" name="Rectangle 12"/>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9" name="Rectangle 13"/>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FFFFFF"/>
              </a:solidFill>
            </a:endParaRPr>
          </a:p>
        </p:txBody>
      </p:sp>
      <p:sp>
        <p:nvSpPr>
          <p:cNvPr id="4110" name="Rectangle 14"/>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
        <p:nvSpPr>
          <p:cNvPr id="4111" name="Rectangle 15"/>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522F4E3-DA98-44F5-9A84-9DFED44A9178}" type="slidenum">
              <a:rPr lang="en-US">
                <a:solidFill>
                  <a:srgbClr val="FFFFFF"/>
                </a:solidFill>
              </a:rPr>
              <a:pPr eaLnBrk="0" fontAlgn="base" hangingPunct="0">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24876826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0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09600" y="13414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p:cNvSpPr>
            <a:spLocks noGrp="1" noChangeArrowheads="1"/>
          </p:cNvSpPr>
          <p:nvPr>
            <p:ph type="title"/>
          </p:nvPr>
        </p:nvSpPr>
        <p:spPr bwMode="auto">
          <a:xfrm>
            <a:off x="203200" y="304800"/>
            <a:ext cx="117856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6854" name="Rectangle 6"/>
          <p:cNvSpPr>
            <a:spLocks noGrp="1" noChangeArrowheads="1"/>
          </p:cNvSpPr>
          <p:nvPr>
            <p:ph type="ftr" sz="quarter" idx="3"/>
          </p:nvPr>
        </p:nvSpPr>
        <p:spPr bwMode="auto">
          <a:xfrm>
            <a:off x="3007784" y="6245225"/>
            <a:ext cx="41317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r>
              <a:rPr lang="en-US"/>
              <a:t>CERT Basic Training: Unit 3 Disaster Medical Operations — Part 1 </a:t>
            </a:r>
            <a:endParaRPr lang="en-US" dirty="0"/>
          </a:p>
        </p:txBody>
      </p:sp>
      <p:sp>
        <p:nvSpPr>
          <p:cNvPr id="206855" name="Rectangle 7"/>
          <p:cNvSpPr>
            <a:spLocks noGrp="1" noChangeArrowheads="1"/>
          </p:cNvSpPr>
          <p:nvPr>
            <p:ph type="sldNum" sz="quarter" idx="4"/>
          </p:nvPr>
        </p:nvSpPr>
        <p:spPr bwMode="auto">
          <a:xfrm>
            <a:off x="7463367" y="6249988"/>
            <a:ext cx="28448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r>
              <a:rPr lang="en-US"/>
              <a:t>3-</a:t>
            </a:r>
            <a:fld id="{CCF33BEF-2F3F-4E6A-9BAD-AAC928C99F06}" type="slidenum">
              <a:rPr lang="en-US"/>
              <a:pPr>
                <a:defRPr/>
              </a:pPr>
              <a:t>‹#›</a:t>
            </a:fld>
            <a:endParaRPr lang="en-US"/>
          </a:p>
        </p:txBody>
      </p:sp>
      <p:sp>
        <p:nvSpPr>
          <p:cNvPr id="2054" name="Text Box 8"/>
          <p:cNvSpPr txBox="1">
            <a:spLocks noChangeArrowheads="1"/>
          </p:cNvSpPr>
          <p:nvPr userDrawn="1"/>
        </p:nvSpPr>
        <p:spPr bwMode="auto">
          <a:xfrm>
            <a:off x="1439333" y="44450"/>
            <a:ext cx="724746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defRPr/>
            </a:pPr>
            <a:endParaRPr lang="en-US" altLang="en-US" sz="3600" b="0">
              <a:solidFill>
                <a:schemeClr val="bg1"/>
              </a:solidFill>
            </a:endParaRPr>
          </a:p>
        </p:txBody>
      </p:sp>
      <p:pic>
        <p:nvPicPr>
          <p:cNvPr id="2055" name="Picture 4" descr="cert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96033" y="6137275"/>
            <a:ext cx="165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548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wipe/>
  </p:transition>
  <p:hf hd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rgbClr val="006600"/>
          </a:solidFill>
          <a:latin typeface="+mn-lt"/>
        </a:defRPr>
      </a:lvl2pPr>
      <a:lvl3pPr marL="1257300" indent="-342900" algn="l" rtl="0" eaLnBrk="0" fontAlgn="base" hangingPunct="0">
        <a:spcBef>
          <a:spcPct val="20000"/>
        </a:spcBef>
        <a:spcAft>
          <a:spcPct val="0"/>
        </a:spcAft>
        <a:buClr>
          <a:srgbClr val="006600"/>
        </a:buClr>
        <a:buFont typeface="Symbol" pitchFamily="18" charset="2"/>
        <a:buChar char="¨"/>
        <a:defRPr sz="2400">
          <a:solidFill>
            <a:srgbClr val="006600"/>
          </a:solidFill>
          <a:latin typeface="+mn-lt"/>
        </a:defRPr>
      </a:lvl3pPr>
      <a:lvl4pPr marL="1663700" indent="-228600" algn="l" rtl="0" eaLnBrk="0" fontAlgn="base" hangingPunct="0">
        <a:spcBef>
          <a:spcPct val="20000"/>
        </a:spcBef>
        <a:spcAft>
          <a:spcPct val="0"/>
        </a:spcAft>
        <a:buClr>
          <a:srgbClr val="006600"/>
        </a:buClr>
        <a:buFont typeface="Wingdings" pitchFamily="2" charset="2"/>
        <a:buChar char="§"/>
        <a:defRPr sz="2000">
          <a:solidFill>
            <a:srgbClr val="006600"/>
          </a:solidFill>
          <a:latin typeface="+mn-lt"/>
        </a:defRPr>
      </a:lvl4pPr>
      <a:lvl5pPr marL="2057400" indent="-228600" algn="l" rtl="0" eaLnBrk="0" fontAlgn="base" hangingPunct="0">
        <a:spcBef>
          <a:spcPct val="20000"/>
        </a:spcBef>
        <a:spcAft>
          <a:spcPct val="0"/>
        </a:spcAft>
        <a:buClr>
          <a:srgbClr val="006600"/>
        </a:buClr>
        <a:buFont typeface="Wingdings" pitchFamily="2" charset="2"/>
        <a:buChar char="v"/>
        <a:defRPr sz="1600">
          <a:solidFill>
            <a:srgbClr val="006600"/>
          </a:solidFill>
          <a:latin typeface="+mn-lt"/>
        </a:defRPr>
      </a:lvl5pPr>
      <a:lvl6pPr marL="25146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6pPr>
      <a:lvl7pPr marL="29718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7pPr>
      <a:lvl8pPr marL="34290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8pPr>
      <a:lvl9pPr marL="38862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3CDA0EE-B1E8-4693-8763-4692A25C9486}"/>
              </a:ext>
            </a:extLst>
          </p:cNvPr>
          <p:cNvSpPr>
            <a:spLocks noGrp="1"/>
          </p:cNvSpPr>
          <p:nvPr>
            <p:ph type="ctrTitle"/>
          </p:nvPr>
        </p:nvSpPr>
        <p:spPr>
          <a:xfrm>
            <a:off x="914400" y="1276796"/>
            <a:ext cx="10363200" cy="1143000"/>
          </a:xfrm>
        </p:spPr>
        <p:txBody>
          <a:bodyPr/>
          <a:lstStyle/>
          <a:p>
            <a:r>
              <a:rPr lang="en-US" dirty="0">
                <a:latin typeface="Arial Narrow" panose="020B0606020202030204" pitchFamily="34" charset="0"/>
              </a:rPr>
              <a:t>The Neighborhood Emergency Trauma Bag</a:t>
            </a:r>
          </a:p>
        </p:txBody>
      </p:sp>
      <p:sp>
        <p:nvSpPr>
          <p:cNvPr id="5" name="Subtitle 4">
            <a:extLst>
              <a:ext uri="{FF2B5EF4-FFF2-40B4-BE49-F238E27FC236}">
                <a16:creationId xmlns:a16="http://schemas.microsoft.com/office/drawing/2014/main" xmlns="" id="{1C711E8D-9D91-474D-AF81-BB9B402354D7}"/>
              </a:ext>
            </a:extLst>
          </p:cNvPr>
          <p:cNvSpPr>
            <a:spLocks noGrp="1"/>
          </p:cNvSpPr>
          <p:nvPr>
            <p:ph type="subTitle" idx="1"/>
          </p:nvPr>
        </p:nvSpPr>
        <p:spPr>
          <a:xfrm>
            <a:off x="1828800" y="3267885"/>
            <a:ext cx="8534400" cy="2103122"/>
          </a:xfrm>
        </p:spPr>
        <p:txBody>
          <a:bodyPr/>
          <a:lstStyle/>
          <a:p>
            <a:r>
              <a:rPr lang="en-US" dirty="0">
                <a:latin typeface="Arial Narrow" panose="020B0606020202030204" pitchFamily="34" charset="0"/>
              </a:rPr>
              <a:t>HR Bohman, MD, FACS</a:t>
            </a:r>
          </a:p>
          <a:p>
            <a:r>
              <a:rPr lang="en-US" dirty="0">
                <a:latin typeface="Arial Narrow" panose="020B0606020202030204" pitchFamily="34" charset="0"/>
              </a:rPr>
              <a:t>CAPT, MC, USN (Ret)</a:t>
            </a:r>
          </a:p>
          <a:p>
            <a:r>
              <a:rPr lang="en-US" dirty="0">
                <a:latin typeface="Arial Narrow" panose="020B0606020202030204" pitchFamily="34" charset="0"/>
              </a:rPr>
              <a:t>Jefferson Healthcare Surgical Associates (Ret)</a:t>
            </a:r>
          </a:p>
        </p:txBody>
      </p:sp>
    </p:spTree>
    <p:extLst>
      <p:ext uri="{BB962C8B-B14F-4D97-AF65-F5344CB8AC3E}">
        <p14:creationId xmlns:p14="http://schemas.microsoft.com/office/powerpoint/2010/main" val="153470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C91E81E7-B8C8-4F27-83CE-FF23D0AE8628}"/>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Pathophysiology of Shock</a:t>
            </a:r>
          </a:p>
        </p:txBody>
      </p:sp>
      <p:sp>
        <p:nvSpPr>
          <p:cNvPr id="23555" name="Rectangle 3">
            <a:extLst>
              <a:ext uri="{FF2B5EF4-FFF2-40B4-BE49-F238E27FC236}">
                <a16:creationId xmlns:a16="http://schemas.microsoft.com/office/drawing/2014/main" xmlns="" id="{5481D21E-1CEF-460A-AEB0-7E9867147CEC}"/>
              </a:ext>
            </a:extLst>
          </p:cNvPr>
          <p:cNvSpPr>
            <a:spLocks noGrp="1" noChangeArrowheads="1"/>
          </p:cNvSpPr>
          <p:nvPr>
            <p:ph type="body" idx="1"/>
          </p:nvPr>
        </p:nvSpPr>
        <p:spPr/>
        <p:txBody>
          <a:bodyPr/>
          <a:lstStyle/>
          <a:p>
            <a:pPr eaLnBrk="1" hangingPunct="1">
              <a:buSzTx/>
              <a:buFontTx/>
              <a:buChar char="•"/>
            </a:pPr>
            <a:r>
              <a:rPr lang="en-US" altLang="en-US" dirty="0">
                <a:latin typeface="Arial Narrow" panose="020B0606020202030204" pitchFamily="34" charset="0"/>
              </a:rPr>
              <a:t>Mechanisms for inadequate tissue blood flow (perfusion) include:</a:t>
            </a:r>
          </a:p>
          <a:p>
            <a:pPr lvl="1" eaLnBrk="1" hangingPunct="1">
              <a:buFontTx/>
              <a:buChar char="•"/>
            </a:pPr>
            <a:r>
              <a:rPr lang="en-US" altLang="en-US" dirty="0">
                <a:latin typeface="Arial Narrow" panose="020B0606020202030204" pitchFamily="34" charset="0"/>
              </a:rPr>
              <a:t>Volume loss</a:t>
            </a:r>
          </a:p>
          <a:p>
            <a:pPr lvl="1" eaLnBrk="1" hangingPunct="1">
              <a:buFontTx/>
              <a:buChar char="•"/>
            </a:pPr>
            <a:r>
              <a:rPr lang="en-US" altLang="en-US" dirty="0">
                <a:latin typeface="Arial Narrow" panose="020B0606020202030204" pitchFamily="34" charset="0"/>
              </a:rPr>
              <a:t>Pump failure</a:t>
            </a:r>
          </a:p>
          <a:p>
            <a:pPr lvl="1" eaLnBrk="1" hangingPunct="1">
              <a:buFontTx/>
              <a:buChar char="•"/>
            </a:pPr>
            <a:r>
              <a:rPr lang="en-US" altLang="en-US" dirty="0">
                <a:latin typeface="Arial Narrow" panose="020B0606020202030204" pitchFamily="34" charset="0"/>
              </a:rPr>
              <a:t>Vasodilatation </a:t>
            </a:r>
          </a:p>
          <a:p>
            <a:pPr lvl="1" eaLnBrk="1" hangingPunct="1">
              <a:buFontTx/>
              <a:buChar char="•"/>
            </a:pPr>
            <a:r>
              <a:rPr lang="en-US" altLang="en-US" dirty="0">
                <a:latin typeface="Arial Narrow" panose="020B0606020202030204" pitchFamily="34" charset="0"/>
              </a:rPr>
              <a:t>Obstruction</a:t>
            </a:r>
          </a:p>
          <a:p>
            <a:pPr eaLnBrk="1" hangingPunct="1">
              <a:buSzTx/>
              <a:buFontTx/>
              <a:buChar char="•"/>
            </a:pPr>
            <a:r>
              <a:rPr lang="en-US" altLang="en-US" dirty="0">
                <a:latin typeface="Arial Narrow" panose="020B0606020202030204" pitchFamily="34" charset="0"/>
              </a:rPr>
              <a:t>Basis for classification of types of shock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64DB98F-CB03-4ED6-BC29-61A5E0C01342}"/>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Classifications of Shock</a:t>
            </a:r>
          </a:p>
        </p:txBody>
      </p:sp>
      <p:sp>
        <p:nvSpPr>
          <p:cNvPr id="26627" name="Rectangle 3">
            <a:extLst>
              <a:ext uri="{FF2B5EF4-FFF2-40B4-BE49-F238E27FC236}">
                <a16:creationId xmlns:a16="http://schemas.microsoft.com/office/drawing/2014/main" xmlns="" id="{2F6841BD-9BEB-4603-BA0D-C414D1D76BB6}"/>
              </a:ext>
            </a:extLst>
          </p:cNvPr>
          <p:cNvSpPr>
            <a:spLocks noGrp="1" noChangeArrowheads="1"/>
          </p:cNvSpPr>
          <p:nvPr>
            <p:ph type="body" idx="1"/>
          </p:nvPr>
        </p:nvSpPr>
        <p:spPr/>
        <p:txBody>
          <a:bodyPr/>
          <a:lstStyle/>
          <a:p>
            <a:pPr eaLnBrk="1" hangingPunct="1">
              <a:buFontTx/>
              <a:buChar char="•"/>
            </a:pPr>
            <a:r>
              <a:rPr lang="en-US" altLang="en-US" dirty="0">
                <a:latin typeface="Arial Narrow" panose="020B0606020202030204" pitchFamily="34" charset="0"/>
              </a:rPr>
              <a:t>Classifications based on major underlying cause of shock.</a:t>
            </a:r>
          </a:p>
          <a:p>
            <a:pPr eaLnBrk="1" hangingPunct="1">
              <a:buFontTx/>
              <a:buChar char="•"/>
            </a:pPr>
            <a:r>
              <a:rPr lang="en-US" altLang="en-US" dirty="0">
                <a:latin typeface="Arial Narrow" panose="020B0606020202030204" pitchFamily="34" charset="0"/>
              </a:rPr>
              <a:t>More than one type of shock may exist in a given patient.</a:t>
            </a:r>
          </a:p>
          <a:p>
            <a:pPr eaLnBrk="1" hangingPunct="1">
              <a:buFontTx/>
              <a:buChar char="•"/>
            </a:pPr>
            <a:r>
              <a:rPr lang="en-US" altLang="en-US" dirty="0">
                <a:latin typeface="Arial Narrow" panose="020B0606020202030204" pitchFamily="34" charset="0"/>
              </a:rPr>
              <a:t>Treatment of shock state based on treating the underlying cause or causes.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F2260634-53A7-4B7C-A1D9-02EE8AA77162}"/>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Classifications of Shock</a:t>
            </a:r>
          </a:p>
        </p:txBody>
      </p:sp>
      <p:sp>
        <p:nvSpPr>
          <p:cNvPr id="28675" name="Rectangle 3">
            <a:extLst>
              <a:ext uri="{FF2B5EF4-FFF2-40B4-BE49-F238E27FC236}">
                <a16:creationId xmlns:a16="http://schemas.microsoft.com/office/drawing/2014/main" xmlns="" id="{FB0D6217-95B1-4F49-B1A4-D0A733A09A24}"/>
              </a:ext>
            </a:extLst>
          </p:cNvPr>
          <p:cNvSpPr>
            <a:spLocks noGrp="1" noChangeArrowheads="1"/>
          </p:cNvSpPr>
          <p:nvPr>
            <p:ph type="body" idx="1"/>
          </p:nvPr>
        </p:nvSpPr>
        <p:spPr>
          <a:xfrm>
            <a:off x="2683565" y="1928192"/>
            <a:ext cx="6824870" cy="4114800"/>
          </a:xfrm>
        </p:spPr>
        <p:txBody>
          <a:bodyPr/>
          <a:lstStyle/>
          <a:p>
            <a:pPr eaLnBrk="1" hangingPunct="1">
              <a:buSzTx/>
              <a:buFontTx/>
              <a:buChar char="•"/>
            </a:pPr>
            <a:r>
              <a:rPr lang="en-US" altLang="en-US" dirty="0">
                <a:latin typeface="Arial Narrow" panose="020B0606020202030204" pitchFamily="34" charset="0"/>
              </a:rPr>
              <a:t>Hypovolemic Shock</a:t>
            </a:r>
          </a:p>
          <a:p>
            <a:pPr lvl="1" eaLnBrk="1" hangingPunct="1">
              <a:buFontTx/>
              <a:buChar char="•"/>
            </a:pPr>
            <a:r>
              <a:rPr lang="en-US" altLang="en-US" dirty="0">
                <a:latin typeface="Arial Narrow" panose="020B0606020202030204" pitchFamily="34" charset="0"/>
              </a:rPr>
              <a:t>Loss of fluid from the vascular space</a:t>
            </a:r>
          </a:p>
          <a:p>
            <a:pPr lvl="1" eaLnBrk="1" hangingPunct="1">
              <a:buFontTx/>
              <a:buChar char="•"/>
            </a:pPr>
            <a:r>
              <a:rPr lang="en-US" altLang="en-US" dirty="0">
                <a:latin typeface="Arial Narrow" panose="020B0606020202030204" pitchFamily="34" charset="0"/>
              </a:rPr>
              <a:t>Makes up 75% of all cases of shock</a:t>
            </a:r>
          </a:p>
          <a:p>
            <a:pPr lvl="1" eaLnBrk="1" hangingPunct="1">
              <a:buFontTx/>
              <a:buChar char="•"/>
            </a:pPr>
            <a:r>
              <a:rPr lang="en-US" altLang="en-US" dirty="0">
                <a:latin typeface="Arial Narrow" panose="020B0606020202030204" pitchFamily="34" charset="0"/>
              </a:rPr>
              <a:t>2 different types:</a:t>
            </a:r>
          </a:p>
          <a:p>
            <a:pPr lvl="2" eaLnBrk="1" hangingPunct="1">
              <a:buClr>
                <a:schemeClr val="tx2"/>
              </a:buClr>
              <a:buFontTx/>
              <a:buChar char="•"/>
            </a:pPr>
            <a:r>
              <a:rPr lang="en-US" altLang="en-US" dirty="0">
                <a:latin typeface="Arial Narrow" panose="020B0606020202030204" pitchFamily="34" charset="0"/>
              </a:rPr>
              <a:t>Loss of whole blood – hemorrhage</a:t>
            </a:r>
          </a:p>
          <a:p>
            <a:pPr lvl="2" eaLnBrk="1" hangingPunct="1">
              <a:buClr>
                <a:schemeClr val="tx2"/>
              </a:buClr>
              <a:buFontTx/>
              <a:buChar char="•"/>
            </a:pPr>
            <a:r>
              <a:rPr lang="en-US" altLang="en-US" dirty="0">
                <a:latin typeface="Arial Narrow" panose="020B0606020202030204" pitchFamily="34" charset="0"/>
              </a:rPr>
              <a:t>Loss of plasma volume – dehydration</a:t>
            </a:r>
          </a:p>
          <a:p>
            <a:pPr lvl="3" eaLnBrk="1" hangingPunct="1">
              <a:buFontTx/>
              <a:buChar char="•"/>
            </a:pPr>
            <a:r>
              <a:rPr lang="en-US" altLang="en-US" dirty="0">
                <a:latin typeface="Arial Narrow" panose="020B0606020202030204" pitchFamily="34" charset="0"/>
              </a:rPr>
              <a:t>Burns, diarrhea, heat exhaustion, 3</a:t>
            </a:r>
            <a:r>
              <a:rPr lang="en-US" altLang="en-US" baseline="30000" dirty="0">
                <a:latin typeface="Arial Narrow" panose="020B0606020202030204" pitchFamily="34" charset="0"/>
              </a:rPr>
              <a:t>rd</a:t>
            </a:r>
            <a:r>
              <a:rPr lang="en-US" altLang="en-US" dirty="0">
                <a:latin typeface="Arial Narrow" panose="020B0606020202030204" pitchFamily="34" charset="0"/>
              </a:rPr>
              <a:t>  spacing, etc.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F1849CA5-9977-41F0-AF37-C43CA812E707}"/>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Classifications of Shock</a:t>
            </a:r>
          </a:p>
        </p:txBody>
      </p:sp>
      <p:sp>
        <p:nvSpPr>
          <p:cNvPr id="31747" name="Rectangle 3">
            <a:extLst>
              <a:ext uri="{FF2B5EF4-FFF2-40B4-BE49-F238E27FC236}">
                <a16:creationId xmlns:a16="http://schemas.microsoft.com/office/drawing/2014/main" xmlns="" id="{D4E3C1C1-42E8-489B-A631-EE5E66C70084}"/>
              </a:ext>
            </a:extLst>
          </p:cNvPr>
          <p:cNvSpPr>
            <a:spLocks noGrp="1" noChangeArrowheads="1"/>
          </p:cNvSpPr>
          <p:nvPr>
            <p:ph type="body" idx="1"/>
          </p:nvPr>
        </p:nvSpPr>
        <p:spPr/>
        <p:txBody>
          <a:bodyPr/>
          <a:lstStyle/>
          <a:p>
            <a:pPr eaLnBrk="1" hangingPunct="1">
              <a:buSzTx/>
              <a:buFontTx/>
              <a:buChar char="•"/>
            </a:pPr>
            <a:r>
              <a:rPr lang="en-US" altLang="en-US" dirty="0">
                <a:latin typeface="Arial Narrow" panose="020B0606020202030204" pitchFamily="34" charset="0"/>
              </a:rPr>
              <a:t>Cardiogenic Shock</a:t>
            </a:r>
          </a:p>
          <a:p>
            <a:pPr lvl="1" eaLnBrk="1" hangingPunct="1">
              <a:buFontTx/>
              <a:buChar char="•"/>
            </a:pPr>
            <a:r>
              <a:rPr lang="en-US" altLang="en-US" dirty="0">
                <a:latin typeface="Arial Narrow" panose="020B0606020202030204" pitchFamily="34" charset="0"/>
              </a:rPr>
              <a:t>Failure of the heart to adequately pump blood</a:t>
            </a:r>
          </a:p>
          <a:p>
            <a:pPr lvl="1" eaLnBrk="1" hangingPunct="1">
              <a:buFontTx/>
              <a:buChar char="•"/>
            </a:pPr>
            <a:r>
              <a:rPr lang="en-US" altLang="en-US" dirty="0">
                <a:latin typeface="Arial Narrow" panose="020B0606020202030204" pitchFamily="34" charset="0"/>
              </a:rPr>
              <a:t>Makes up 15% of cases of shock</a:t>
            </a:r>
          </a:p>
          <a:p>
            <a:pPr lvl="1" eaLnBrk="1" hangingPunct="1">
              <a:buFontTx/>
              <a:buChar char="•"/>
            </a:pPr>
            <a:r>
              <a:rPr lang="en-US" altLang="en-US" dirty="0">
                <a:latin typeface="Arial Narrow" panose="020B0606020202030204" pitchFamily="34" charset="0"/>
              </a:rPr>
              <a:t>2 different types:</a:t>
            </a:r>
          </a:p>
          <a:p>
            <a:pPr lvl="2" eaLnBrk="1" hangingPunct="1">
              <a:buClr>
                <a:schemeClr val="tx2"/>
              </a:buClr>
              <a:buFontTx/>
              <a:buChar char="•"/>
            </a:pPr>
            <a:r>
              <a:rPr lang="en-US" altLang="en-US" dirty="0">
                <a:latin typeface="Arial Narrow" panose="020B0606020202030204" pitchFamily="34" charset="0"/>
              </a:rPr>
              <a:t>Coronary – blockage of blood flow to heart causing ischemia or infarction of heart muscle.</a:t>
            </a:r>
          </a:p>
          <a:p>
            <a:pPr lvl="2" eaLnBrk="1" hangingPunct="1">
              <a:buClr>
                <a:schemeClr val="tx2"/>
              </a:buClr>
              <a:buFontTx/>
              <a:buChar char="•"/>
            </a:pPr>
            <a:r>
              <a:rPr lang="en-US" altLang="en-US" dirty="0">
                <a:latin typeface="Arial Narrow" panose="020B0606020202030204" pitchFamily="34" charset="0"/>
              </a:rPr>
              <a:t>Non-coronary – failure of heart to pump not related to blood flow to heart muscle</a:t>
            </a:r>
          </a:p>
          <a:p>
            <a:pPr lvl="3" eaLnBrk="1" hangingPunct="1">
              <a:buFontTx/>
              <a:buChar char="•"/>
            </a:pPr>
            <a:r>
              <a:rPr lang="en-US" altLang="en-US" dirty="0">
                <a:latin typeface="Arial Narrow" panose="020B0606020202030204" pitchFamily="34" charset="0"/>
              </a:rPr>
              <a:t>Arrhythmias, ruptured valve, cardiomyopathy, etc.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818E29B0-4204-46EC-B901-ED5324A6C3BC}"/>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Classifications of Shock</a:t>
            </a:r>
          </a:p>
        </p:txBody>
      </p:sp>
      <p:sp>
        <p:nvSpPr>
          <p:cNvPr id="32771" name="Rectangle 3">
            <a:extLst>
              <a:ext uri="{FF2B5EF4-FFF2-40B4-BE49-F238E27FC236}">
                <a16:creationId xmlns:a16="http://schemas.microsoft.com/office/drawing/2014/main" xmlns="" id="{2418F99F-A0DF-4C42-88A4-48B920805A44}"/>
              </a:ext>
            </a:extLst>
          </p:cNvPr>
          <p:cNvSpPr>
            <a:spLocks noGrp="1" noChangeArrowheads="1"/>
          </p:cNvSpPr>
          <p:nvPr>
            <p:ph type="body" idx="1"/>
          </p:nvPr>
        </p:nvSpPr>
        <p:spPr/>
        <p:txBody>
          <a:bodyPr/>
          <a:lstStyle/>
          <a:p>
            <a:pPr eaLnBrk="1" hangingPunct="1">
              <a:buSzTx/>
              <a:buFontTx/>
              <a:buChar char="•"/>
            </a:pPr>
            <a:r>
              <a:rPr lang="en-US" altLang="en-US" sz="2800" dirty="0">
                <a:latin typeface="Arial Narrow" panose="020B0606020202030204" pitchFamily="34" charset="0"/>
              </a:rPr>
              <a:t>Distributive Shock</a:t>
            </a:r>
          </a:p>
          <a:p>
            <a:pPr lvl="1" eaLnBrk="1" hangingPunct="1">
              <a:buFontTx/>
              <a:buChar char="•"/>
            </a:pPr>
            <a:r>
              <a:rPr lang="en-US" altLang="en-US" sz="2400" dirty="0">
                <a:latin typeface="Arial Narrow" panose="020B0606020202030204" pitchFamily="34" charset="0"/>
              </a:rPr>
              <a:t>Caused by an inappropriate redistribution of blood flow to the tissues</a:t>
            </a:r>
          </a:p>
          <a:p>
            <a:pPr lvl="1" eaLnBrk="1" hangingPunct="1">
              <a:buFontTx/>
              <a:buChar char="•"/>
            </a:pPr>
            <a:r>
              <a:rPr lang="en-US" altLang="en-US" sz="2400" dirty="0">
                <a:latin typeface="Arial Narrow" panose="020B0606020202030204" pitchFamily="34" charset="0"/>
              </a:rPr>
              <a:t>Makes up 8% of cases of shock</a:t>
            </a:r>
          </a:p>
          <a:p>
            <a:pPr lvl="1" eaLnBrk="1" hangingPunct="1">
              <a:buFontTx/>
              <a:buChar char="•"/>
            </a:pPr>
            <a:r>
              <a:rPr lang="en-US" altLang="en-US" sz="2400" dirty="0">
                <a:latin typeface="Arial Narrow" panose="020B0606020202030204" pitchFamily="34" charset="0"/>
              </a:rPr>
              <a:t>3 different types:</a:t>
            </a:r>
          </a:p>
          <a:p>
            <a:pPr lvl="2" eaLnBrk="1" hangingPunct="1">
              <a:buClr>
                <a:schemeClr val="tx2"/>
              </a:buClr>
              <a:buFontTx/>
              <a:buChar char="•"/>
            </a:pPr>
            <a:r>
              <a:rPr lang="en-US" altLang="en-US" sz="2000" dirty="0">
                <a:latin typeface="Arial Narrow" panose="020B0606020202030204" pitchFamily="34" charset="0"/>
              </a:rPr>
              <a:t>Neurogenic – loss of peripheral vasomotor tone with pooling</a:t>
            </a:r>
          </a:p>
          <a:p>
            <a:pPr lvl="2" eaLnBrk="1" hangingPunct="1">
              <a:buClr>
                <a:schemeClr val="tx2"/>
              </a:buClr>
              <a:buFontTx/>
              <a:buChar char="•"/>
            </a:pPr>
            <a:r>
              <a:rPr lang="en-US" altLang="en-US" sz="2000" dirty="0">
                <a:latin typeface="Arial Narrow" panose="020B0606020202030204" pitchFamily="34" charset="0"/>
              </a:rPr>
              <a:t>Septic – inflammatory mediated microvascular injury with capillary permeability and mismatched blood flow</a:t>
            </a:r>
          </a:p>
          <a:p>
            <a:pPr lvl="2" eaLnBrk="1" hangingPunct="1">
              <a:buClr>
                <a:schemeClr val="tx2"/>
              </a:buClr>
              <a:buFontTx/>
              <a:buChar char="•"/>
            </a:pPr>
            <a:r>
              <a:rPr lang="en-US" altLang="en-US" sz="2000" dirty="0">
                <a:latin typeface="Arial Narrow" panose="020B0606020202030204" pitchFamily="34" charset="0"/>
              </a:rPr>
              <a:t>Anaphylactic – histamine induced vasodilatation and vascular permeability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71DA07F5-6671-494F-B938-055D3134BCAE}"/>
              </a:ext>
            </a:extLst>
          </p:cNvPr>
          <p:cNvSpPr>
            <a:spLocks noGrp="1" noChangeArrowheads="1"/>
          </p:cNvSpPr>
          <p:nvPr>
            <p:ph type="title"/>
          </p:nvPr>
        </p:nvSpPr>
        <p:spPr/>
        <p:txBody>
          <a:bodyPr/>
          <a:lstStyle/>
          <a:p>
            <a:pPr eaLnBrk="1" hangingPunct="1">
              <a:defRPr/>
            </a:pPr>
            <a:r>
              <a:rPr lang="en-US" dirty="0"/>
              <a:t> </a:t>
            </a:r>
            <a:r>
              <a:rPr lang="en-US" dirty="0">
                <a:latin typeface="Arial Narrow" panose="020B0606020202030204" pitchFamily="34" charset="0"/>
              </a:rPr>
              <a:t>Classifications of Shock</a:t>
            </a:r>
          </a:p>
        </p:txBody>
      </p:sp>
      <p:sp>
        <p:nvSpPr>
          <p:cNvPr id="33795" name="Rectangle 3">
            <a:extLst>
              <a:ext uri="{FF2B5EF4-FFF2-40B4-BE49-F238E27FC236}">
                <a16:creationId xmlns:a16="http://schemas.microsoft.com/office/drawing/2014/main" xmlns="" id="{07FC709A-4C6B-42EA-AF71-8D6BD9CFFFE1}"/>
              </a:ext>
            </a:extLst>
          </p:cNvPr>
          <p:cNvSpPr>
            <a:spLocks noGrp="1" noChangeArrowheads="1"/>
          </p:cNvSpPr>
          <p:nvPr>
            <p:ph type="body" idx="1"/>
          </p:nvPr>
        </p:nvSpPr>
        <p:spPr>
          <a:xfrm>
            <a:off x="1456082" y="1793875"/>
            <a:ext cx="9279835" cy="4454525"/>
          </a:xfrm>
        </p:spPr>
        <p:txBody>
          <a:bodyPr/>
          <a:lstStyle/>
          <a:p>
            <a:pPr eaLnBrk="1" hangingPunct="1">
              <a:buSzTx/>
              <a:buFontTx/>
              <a:buChar char="•"/>
            </a:pPr>
            <a:r>
              <a:rPr lang="en-US" altLang="en-US" sz="2800" dirty="0">
                <a:latin typeface="Arial Narrow" panose="020B0606020202030204" pitchFamily="34" charset="0"/>
              </a:rPr>
              <a:t>Obstructive Shock</a:t>
            </a:r>
          </a:p>
          <a:p>
            <a:pPr lvl="1" eaLnBrk="1" hangingPunct="1">
              <a:buFontTx/>
              <a:buChar char="•"/>
            </a:pPr>
            <a:r>
              <a:rPr lang="en-US" altLang="en-US" sz="2400" dirty="0">
                <a:latin typeface="Arial Narrow" panose="020B0606020202030204" pitchFamily="34" charset="0"/>
              </a:rPr>
              <a:t>Impedes flow of blood through vascular system</a:t>
            </a:r>
          </a:p>
          <a:p>
            <a:pPr lvl="1" eaLnBrk="1" hangingPunct="1">
              <a:buFontTx/>
              <a:buChar char="•"/>
            </a:pPr>
            <a:r>
              <a:rPr lang="en-US" altLang="en-US" sz="2400" dirty="0">
                <a:latin typeface="Arial Narrow" panose="020B0606020202030204" pitchFamily="34" charset="0"/>
              </a:rPr>
              <a:t>Makes up only 2% of shock cases</a:t>
            </a:r>
          </a:p>
          <a:p>
            <a:pPr lvl="1" eaLnBrk="1" hangingPunct="1">
              <a:buFontTx/>
              <a:buChar char="•"/>
            </a:pPr>
            <a:r>
              <a:rPr lang="en-US" altLang="en-US" sz="2400" dirty="0">
                <a:latin typeface="Arial Narrow" panose="020B0606020202030204" pitchFamily="34" charset="0"/>
              </a:rPr>
              <a:t>2 different types:</a:t>
            </a:r>
          </a:p>
          <a:p>
            <a:pPr lvl="2" eaLnBrk="1" hangingPunct="1">
              <a:buClr>
                <a:schemeClr val="tx2"/>
              </a:buClr>
              <a:buFontTx/>
              <a:buChar char="•"/>
            </a:pPr>
            <a:r>
              <a:rPr lang="en-US" altLang="en-US" sz="2000" dirty="0">
                <a:latin typeface="Arial Narrow" panose="020B0606020202030204" pitchFamily="34" charset="0"/>
              </a:rPr>
              <a:t>Occlusive –  </a:t>
            </a:r>
          </a:p>
          <a:p>
            <a:pPr lvl="3" eaLnBrk="1" hangingPunct="1">
              <a:buFontTx/>
              <a:buChar char="•"/>
            </a:pPr>
            <a:r>
              <a:rPr lang="en-US" altLang="en-US" sz="1800" dirty="0">
                <a:latin typeface="Arial Narrow" panose="020B0606020202030204" pitchFamily="34" charset="0"/>
              </a:rPr>
              <a:t>Pulmonary Embolus – blood clot blocks pulmonary artery</a:t>
            </a:r>
          </a:p>
          <a:p>
            <a:pPr lvl="3" eaLnBrk="1" hangingPunct="1">
              <a:buFontTx/>
              <a:buChar char="•"/>
            </a:pPr>
            <a:r>
              <a:rPr lang="en-US" altLang="en-US" sz="1800" dirty="0">
                <a:latin typeface="Arial Narrow" panose="020B0606020202030204" pitchFamily="34" charset="0"/>
              </a:rPr>
              <a:t>Air Embolus – air blocks right ventricle</a:t>
            </a:r>
          </a:p>
          <a:p>
            <a:pPr lvl="2" eaLnBrk="1" hangingPunct="1">
              <a:buClr>
                <a:schemeClr val="tx2"/>
              </a:buClr>
              <a:buFontTx/>
              <a:buChar char="•"/>
            </a:pPr>
            <a:r>
              <a:rPr lang="en-US" altLang="en-US" sz="2000" dirty="0">
                <a:latin typeface="Arial Narrow" panose="020B0606020202030204" pitchFamily="34" charset="0"/>
              </a:rPr>
              <a:t>Compressive – </a:t>
            </a:r>
          </a:p>
          <a:p>
            <a:pPr lvl="3" eaLnBrk="1" hangingPunct="1">
              <a:buFontTx/>
              <a:buChar char="•"/>
            </a:pPr>
            <a:r>
              <a:rPr lang="en-US" altLang="en-US" sz="1800" dirty="0">
                <a:latin typeface="Arial Narrow" panose="020B0606020202030204" pitchFamily="34" charset="0"/>
              </a:rPr>
              <a:t>Tension Pneumothorax – compresses great veins and blood return to heart</a:t>
            </a:r>
          </a:p>
          <a:p>
            <a:pPr lvl="3" eaLnBrk="1" hangingPunct="1">
              <a:buFontTx/>
              <a:buChar char="•"/>
            </a:pPr>
            <a:r>
              <a:rPr lang="en-US" altLang="en-US" sz="1800" dirty="0">
                <a:latin typeface="Arial Narrow" panose="020B0606020202030204" pitchFamily="34" charset="0"/>
              </a:rPr>
              <a:t>Cardiac Tamponade – compresses cardiac chambers and prevents filling of ventricles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A6FFF231-7F38-4300-BAB9-67A136E79633}"/>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Clinical Features of Shock</a:t>
            </a:r>
          </a:p>
        </p:txBody>
      </p:sp>
      <p:sp>
        <p:nvSpPr>
          <p:cNvPr id="34819" name="Rectangle 3">
            <a:extLst>
              <a:ext uri="{FF2B5EF4-FFF2-40B4-BE49-F238E27FC236}">
                <a16:creationId xmlns:a16="http://schemas.microsoft.com/office/drawing/2014/main" xmlns="" id="{22FACEB9-8E41-44DB-B00C-43BF2E36B489}"/>
              </a:ext>
            </a:extLst>
          </p:cNvPr>
          <p:cNvSpPr>
            <a:spLocks noGrp="1" noChangeArrowheads="1"/>
          </p:cNvSpPr>
          <p:nvPr>
            <p:ph type="body" idx="1"/>
          </p:nvPr>
        </p:nvSpPr>
        <p:spPr/>
        <p:txBody>
          <a:bodyPr/>
          <a:lstStyle/>
          <a:p>
            <a:pPr eaLnBrk="1" hangingPunct="1">
              <a:buSzTx/>
              <a:buFontTx/>
              <a:buChar char="•"/>
            </a:pPr>
            <a:r>
              <a:rPr lang="en-US" altLang="en-US" dirty="0">
                <a:latin typeface="Arial Narrow" panose="020B0606020202030204" pitchFamily="34" charset="0"/>
              </a:rPr>
              <a:t>Hypovolemic Shock</a:t>
            </a:r>
          </a:p>
          <a:p>
            <a:pPr lvl="1" eaLnBrk="1" hangingPunct="1">
              <a:buFontTx/>
              <a:buChar char="•"/>
            </a:pPr>
            <a:r>
              <a:rPr lang="en-US" altLang="en-US" dirty="0">
                <a:latin typeface="Arial Narrow" panose="020B0606020202030204" pitchFamily="34" charset="0"/>
              </a:rPr>
              <a:t>Most common type of shock in trauma</a:t>
            </a:r>
          </a:p>
          <a:p>
            <a:pPr lvl="1" eaLnBrk="1" hangingPunct="1">
              <a:buFontTx/>
              <a:buChar char="•"/>
            </a:pPr>
            <a:r>
              <a:rPr lang="en-US" altLang="en-US" dirty="0">
                <a:latin typeface="Arial Narrow" panose="020B0606020202030204" pitchFamily="34" charset="0"/>
              </a:rPr>
              <a:t>Due to hemorrhage until proven otherwise</a:t>
            </a:r>
          </a:p>
          <a:p>
            <a:pPr lvl="1" eaLnBrk="1" hangingPunct="1">
              <a:buFontTx/>
              <a:buChar char="•"/>
            </a:pPr>
            <a:r>
              <a:rPr lang="en-US" altLang="en-US" dirty="0">
                <a:latin typeface="Arial Narrow" panose="020B0606020202030204" pitchFamily="34" charset="0"/>
              </a:rPr>
              <a:t>Clinical manifestations related to amount of circulating blood volume lost</a:t>
            </a:r>
          </a:p>
          <a:p>
            <a:pPr lvl="1" eaLnBrk="1" hangingPunct="1">
              <a:buFontTx/>
              <a:buChar char="•"/>
            </a:pPr>
            <a:r>
              <a:rPr lang="en-US" altLang="en-US" dirty="0">
                <a:latin typeface="Arial Narrow" panose="020B0606020202030204" pitchFamily="34" charset="0"/>
              </a:rPr>
              <a:t>Normal blood volume is 7% of body weight in Kg</a:t>
            </a:r>
          </a:p>
          <a:p>
            <a:pPr lvl="1" eaLnBrk="1" hangingPunct="1">
              <a:buFontTx/>
              <a:buChar char="•"/>
            </a:pPr>
            <a:r>
              <a:rPr lang="en-US" altLang="en-US" dirty="0">
                <a:latin typeface="Arial Narrow" panose="020B0606020202030204" pitchFamily="34" charset="0"/>
              </a:rPr>
              <a:t>Average blood volume in 70 Kg man is 5 liters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51C55DD1-13AD-47D3-9140-19DE297A8AD3}"/>
              </a:ext>
            </a:extLst>
          </p:cNvPr>
          <p:cNvSpPr>
            <a:spLocks noGrp="1" noChangeArrowheads="1"/>
          </p:cNvSpPr>
          <p:nvPr>
            <p:ph type="title"/>
          </p:nvPr>
        </p:nvSpPr>
        <p:spPr>
          <a:xfrm>
            <a:off x="914400" y="556592"/>
            <a:ext cx="10363200" cy="1143000"/>
          </a:xfrm>
        </p:spPr>
        <p:txBody>
          <a:bodyPr/>
          <a:lstStyle/>
          <a:p>
            <a:pPr eaLnBrk="1" hangingPunct="1">
              <a:defRPr/>
            </a:pPr>
            <a:r>
              <a:rPr lang="en-US" dirty="0">
                <a:latin typeface="Arial Narrow" panose="020B0606020202030204" pitchFamily="34" charset="0"/>
              </a:rPr>
              <a:t>Clinical Features of Shock</a:t>
            </a:r>
          </a:p>
        </p:txBody>
      </p:sp>
      <p:sp>
        <p:nvSpPr>
          <p:cNvPr id="35843" name="Rectangle 3">
            <a:extLst>
              <a:ext uri="{FF2B5EF4-FFF2-40B4-BE49-F238E27FC236}">
                <a16:creationId xmlns:a16="http://schemas.microsoft.com/office/drawing/2014/main" xmlns="" id="{39ED1C86-7245-43E6-9008-EF118EEF8DEC}"/>
              </a:ext>
            </a:extLst>
          </p:cNvPr>
          <p:cNvSpPr>
            <a:spLocks noGrp="1" noChangeArrowheads="1"/>
          </p:cNvSpPr>
          <p:nvPr>
            <p:ph type="body" idx="1"/>
          </p:nvPr>
        </p:nvSpPr>
        <p:spPr>
          <a:xfrm>
            <a:off x="2199861" y="1954696"/>
            <a:ext cx="7792278" cy="4114800"/>
          </a:xfrm>
        </p:spPr>
        <p:txBody>
          <a:bodyPr/>
          <a:lstStyle/>
          <a:p>
            <a:pPr eaLnBrk="1" hangingPunct="1">
              <a:buSzTx/>
              <a:buFontTx/>
              <a:buChar char="•"/>
            </a:pPr>
            <a:r>
              <a:rPr lang="en-US" altLang="en-US" dirty="0">
                <a:latin typeface="Arial Narrow" panose="020B0606020202030204" pitchFamily="34" charset="0"/>
              </a:rPr>
              <a:t>Classes of Hypovolemic Shock</a:t>
            </a:r>
          </a:p>
          <a:p>
            <a:pPr lvl="1" eaLnBrk="1" hangingPunct="1">
              <a:buFontTx/>
              <a:buChar char="•"/>
            </a:pPr>
            <a:r>
              <a:rPr lang="en-US" altLang="en-US" dirty="0">
                <a:latin typeface="Arial Narrow" panose="020B0606020202030204" pitchFamily="34" charset="0"/>
              </a:rPr>
              <a:t>Class I – loss of up to 15% blood volume</a:t>
            </a:r>
          </a:p>
          <a:p>
            <a:pPr lvl="2" eaLnBrk="1" hangingPunct="1">
              <a:buClr>
                <a:schemeClr val="tx2"/>
              </a:buClr>
              <a:buFontTx/>
              <a:buChar char="•"/>
            </a:pPr>
            <a:r>
              <a:rPr lang="en-US" altLang="en-US" dirty="0">
                <a:latin typeface="Arial Narrow" panose="020B0606020202030204" pitchFamily="34" charset="0"/>
              </a:rPr>
              <a:t>Up to 750 cc blood loss</a:t>
            </a:r>
          </a:p>
          <a:p>
            <a:pPr lvl="2" eaLnBrk="1" hangingPunct="1">
              <a:buClr>
                <a:schemeClr val="tx2"/>
              </a:buClr>
              <a:buFontTx/>
              <a:buChar char="•"/>
            </a:pPr>
            <a:r>
              <a:rPr lang="en-US" altLang="en-US" dirty="0">
                <a:latin typeface="Arial Narrow" panose="020B0606020202030204" pitchFamily="34" charset="0"/>
              </a:rPr>
              <a:t>No clinical signs or symptoms</a:t>
            </a:r>
          </a:p>
          <a:p>
            <a:pPr lvl="2" eaLnBrk="1" hangingPunct="1">
              <a:buClr>
                <a:schemeClr val="tx2"/>
              </a:buClr>
              <a:buFontTx/>
              <a:buChar char="•"/>
            </a:pPr>
            <a:r>
              <a:rPr lang="en-US" altLang="en-US" dirty="0">
                <a:latin typeface="Arial Narrow" panose="020B0606020202030204" pitchFamily="34" charset="0"/>
              </a:rPr>
              <a:t>Equivalent to donating 1-1½ units of blood</a:t>
            </a:r>
          </a:p>
          <a:p>
            <a:pPr lvl="2" eaLnBrk="1" hangingPunct="1">
              <a:buClr>
                <a:schemeClr val="tx2"/>
              </a:buClr>
              <a:buFontTx/>
              <a:buChar char="•"/>
            </a:pPr>
            <a:r>
              <a:rPr lang="en-US" altLang="en-US" dirty="0">
                <a:latin typeface="Arial Narrow" panose="020B0606020202030204" pitchFamily="34" charset="0"/>
              </a:rPr>
              <a:t>Heart rate, blood pressure and capillary refill normal</a:t>
            </a:r>
          </a:p>
          <a:p>
            <a:pPr lvl="2" eaLnBrk="1" hangingPunct="1">
              <a:buClr>
                <a:schemeClr val="tx2"/>
              </a:buClr>
              <a:buFontTx/>
              <a:buChar char="•"/>
            </a:pPr>
            <a:r>
              <a:rPr lang="en-US" altLang="en-US" dirty="0">
                <a:latin typeface="Arial Narrow" panose="020B0606020202030204" pitchFamily="34" charset="0"/>
              </a:rPr>
              <a:t>Replace with crystalloid or oral fluids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79D6CDAD-EC23-4BD3-9426-9716611A8D9B}"/>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Clinical Features of Shock</a:t>
            </a:r>
          </a:p>
        </p:txBody>
      </p:sp>
      <p:sp>
        <p:nvSpPr>
          <p:cNvPr id="36867" name="Rectangle 3">
            <a:extLst>
              <a:ext uri="{FF2B5EF4-FFF2-40B4-BE49-F238E27FC236}">
                <a16:creationId xmlns:a16="http://schemas.microsoft.com/office/drawing/2014/main" xmlns="" id="{35C5EB30-3C3F-4558-8698-ECB9D9F5B010}"/>
              </a:ext>
            </a:extLst>
          </p:cNvPr>
          <p:cNvSpPr>
            <a:spLocks noGrp="1" noChangeArrowheads="1"/>
          </p:cNvSpPr>
          <p:nvPr>
            <p:ph type="body" idx="1"/>
          </p:nvPr>
        </p:nvSpPr>
        <p:spPr>
          <a:xfrm>
            <a:off x="2994991" y="1941444"/>
            <a:ext cx="6202017" cy="4114800"/>
          </a:xfrm>
        </p:spPr>
        <p:txBody>
          <a:bodyPr/>
          <a:lstStyle/>
          <a:p>
            <a:pPr eaLnBrk="1" hangingPunct="1">
              <a:buSzTx/>
              <a:buFontTx/>
              <a:buChar char="•"/>
            </a:pPr>
            <a:r>
              <a:rPr lang="en-US" altLang="en-US" sz="2800" dirty="0">
                <a:latin typeface="Arial Narrow" panose="020B0606020202030204" pitchFamily="34" charset="0"/>
              </a:rPr>
              <a:t>Classes of Hypovolemic Shock</a:t>
            </a:r>
          </a:p>
          <a:p>
            <a:pPr lvl="1" eaLnBrk="1" hangingPunct="1">
              <a:buFontTx/>
              <a:buChar char="•"/>
            </a:pPr>
            <a:r>
              <a:rPr lang="en-US" altLang="en-US" sz="2400" dirty="0">
                <a:latin typeface="Arial Narrow" panose="020B0606020202030204" pitchFamily="34" charset="0"/>
              </a:rPr>
              <a:t>Class II – loss of 15%-30% blood volume</a:t>
            </a:r>
          </a:p>
          <a:p>
            <a:pPr lvl="2" eaLnBrk="1" hangingPunct="1">
              <a:buClr>
                <a:schemeClr val="tx2"/>
              </a:buClr>
              <a:buFontTx/>
              <a:buChar char="•"/>
            </a:pPr>
            <a:r>
              <a:rPr lang="en-US" altLang="en-US" sz="2000" dirty="0">
                <a:latin typeface="Arial Narrow" panose="020B0606020202030204" pitchFamily="34" charset="0"/>
              </a:rPr>
              <a:t>750 – 1500 cc blood loss</a:t>
            </a:r>
          </a:p>
          <a:p>
            <a:pPr lvl="2" eaLnBrk="1" hangingPunct="1">
              <a:buClr>
                <a:schemeClr val="tx2"/>
              </a:buClr>
              <a:buFontTx/>
              <a:buChar char="•"/>
            </a:pPr>
            <a:r>
              <a:rPr lang="en-US" altLang="en-US" sz="2000" dirty="0">
                <a:latin typeface="Arial Narrow" panose="020B0606020202030204" pitchFamily="34" charset="0"/>
              </a:rPr>
              <a:t>Mild tachycardia</a:t>
            </a:r>
          </a:p>
          <a:p>
            <a:pPr lvl="2" eaLnBrk="1" hangingPunct="1">
              <a:buClr>
                <a:schemeClr val="tx2"/>
              </a:buClr>
              <a:buFontTx/>
              <a:buChar char="•"/>
            </a:pPr>
            <a:r>
              <a:rPr lang="en-US" altLang="en-US" sz="2000" dirty="0">
                <a:latin typeface="Arial Narrow" panose="020B0606020202030204" pitchFamily="34" charset="0"/>
              </a:rPr>
              <a:t>Decreased pulse pressure</a:t>
            </a:r>
          </a:p>
          <a:p>
            <a:pPr lvl="2" eaLnBrk="1" hangingPunct="1">
              <a:buClr>
                <a:schemeClr val="tx2"/>
              </a:buClr>
              <a:buFontTx/>
              <a:buChar char="•"/>
            </a:pPr>
            <a:r>
              <a:rPr lang="en-US" altLang="en-US" sz="2000" dirty="0">
                <a:latin typeface="Arial Narrow" panose="020B0606020202030204" pitchFamily="34" charset="0"/>
              </a:rPr>
              <a:t>Systolic pressure unchanged</a:t>
            </a:r>
          </a:p>
          <a:p>
            <a:pPr lvl="2" eaLnBrk="1" hangingPunct="1">
              <a:buClr>
                <a:schemeClr val="tx2"/>
              </a:buClr>
              <a:buFontTx/>
              <a:buChar char="•"/>
            </a:pPr>
            <a:r>
              <a:rPr lang="en-US" altLang="en-US" sz="2000" dirty="0">
                <a:latin typeface="Arial Narrow" panose="020B0606020202030204" pitchFamily="34" charset="0"/>
              </a:rPr>
              <a:t>Mild tachypnea</a:t>
            </a:r>
          </a:p>
          <a:p>
            <a:pPr lvl="2" eaLnBrk="1" hangingPunct="1">
              <a:buClr>
                <a:schemeClr val="tx2"/>
              </a:buClr>
              <a:buFontTx/>
              <a:buChar char="•"/>
            </a:pPr>
            <a:r>
              <a:rPr lang="en-US" altLang="en-US" sz="2000" dirty="0">
                <a:latin typeface="Arial Narrow" panose="020B0606020202030204" pitchFamily="34" charset="0"/>
              </a:rPr>
              <a:t>Decreased urinary output (20-30 cc/h)</a:t>
            </a:r>
          </a:p>
          <a:p>
            <a:pPr lvl="2" eaLnBrk="1" hangingPunct="1">
              <a:buClr>
                <a:schemeClr val="tx2"/>
              </a:buClr>
              <a:buFontTx/>
              <a:buChar char="•"/>
            </a:pPr>
            <a:r>
              <a:rPr lang="en-US" altLang="en-US" sz="2000" dirty="0">
                <a:latin typeface="Arial Narrow" panose="020B0606020202030204" pitchFamily="34" charset="0"/>
              </a:rPr>
              <a:t>Anxious, hostile, or frightened</a:t>
            </a:r>
          </a:p>
          <a:p>
            <a:pPr lvl="2" eaLnBrk="1" hangingPunct="1">
              <a:buClr>
                <a:schemeClr val="tx2"/>
              </a:buClr>
              <a:buFontTx/>
              <a:buChar char="•"/>
            </a:pPr>
            <a:r>
              <a:rPr lang="en-US" altLang="en-US" sz="2000" dirty="0">
                <a:latin typeface="Arial Narrow" panose="020B0606020202030204" pitchFamily="34" charset="0"/>
              </a:rPr>
              <a:t>Replace with crystalloid, possible blood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9C576037-6D5C-4E32-8A88-FADEFFEC77BE}"/>
              </a:ext>
            </a:extLst>
          </p:cNvPr>
          <p:cNvSpPr>
            <a:spLocks noGrp="1" noChangeArrowheads="1"/>
          </p:cNvSpPr>
          <p:nvPr>
            <p:ph type="title"/>
          </p:nvPr>
        </p:nvSpPr>
        <p:spPr>
          <a:xfrm>
            <a:off x="914400" y="516835"/>
            <a:ext cx="10363200" cy="1143000"/>
          </a:xfrm>
        </p:spPr>
        <p:txBody>
          <a:bodyPr/>
          <a:lstStyle/>
          <a:p>
            <a:pPr eaLnBrk="1" hangingPunct="1">
              <a:defRPr/>
            </a:pPr>
            <a:r>
              <a:rPr lang="en-US" dirty="0">
                <a:latin typeface="Arial Narrow" panose="020B0606020202030204" pitchFamily="34" charset="0"/>
              </a:rPr>
              <a:t>Clinical Features of Shock</a:t>
            </a:r>
          </a:p>
        </p:txBody>
      </p:sp>
      <p:sp>
        <p:nvSpPr>
          <p:cNvPr id="38915" name="Rectangle 3">
            <a:extLst>
              <a:ext uri="{FF2B5EF4-FFF2-40B4-BE49-F238E27FC236}">
                <a16:creationId xmlns:a16="http://schemas.microsoft.com/office/drawing/2014/main" xmlns="" id="{CE6F42A6-6F54-464B-AA15-6B2DC34D2EF9}"/>
              </a:ext>
            </a:extLst>
          </p:cNvPr>
          <p:cNvSpPr>
            <a:spLocks noGrp="1" noChangeArrowheads="1"/>
          </p:cNvSpPr>
          <p:nvPr>
            <p:ph type="body" idx="1"/>
          </p:nvPr>
        </p:nvSpPr>
        <p:spPr>
          <a:xfrm>
            <a:off x="2498035" y="1954696"/>
            <a:ext cx="7195930" cy="4114800"/>
          </a:xfrm>
        </p:spPr>
        <p:txBody>
          <a:bodyPr/>
          <a:lstStyle/>
          <a:p>
            <a:pPr eaLnBrk="1" hangingPunct="1">
              <a:lnSpc>
                <a:spcPct val="90000"/>
              </a:lnSpc>
              <a:buSzTx/>
              <a:buFontTx/>
              <a:buChar char="•"/>
            </a:pPr>
            <a:r>
              <a:rPr lang="en-US" altLang="en-US" dirty="0">
                <a:latin typeface="Arial Narrow" panose="020B0606020202030204" pitchFamily="34" charset="0"/>
              </a:rPr>
              <a:t>Classes of Hypovolemic Shock</a:t>
            </a:r>
          </a:p>
          <a:p>
            <a:pPr lvl="1" eaLnBrk="1" hangingPunct="1">
              <a:lnSpc>
                <a:spcPct val="90000"/>
              </a:lnSpc>
              <a:buFontTx/>
              <a:buChar char="•"/>
            </a:pPr>
            <a:r>
              <a:rPr lang="en-US" altLang="en-US" dirty="0">
                <a:latin typeface="Arial Narrow" panose="020B0606020202030204" pitchFamily="34" charset="0"/>
              </a:rPr>
              <a:t>Class III – loss of 30% - 40% blood volume</a:t>
            </a:r>
          </a:p>
          <a:p>
            <a:pPr lvl="2" eaLnBrk="1" hangingPunct="1">
              <a:lnSpc>
                <a:spcPct val="90000"/>
              </a:lnSpc>
              <a:buClr>
                <a:schemeClr val="tx2"/>
              </a:buClr>
              <a:buFontTx/>
              <a:buChar char="•"/>
            </a:pPr>
            <a:r>
              <a:rPr lang="en-US" altLang="en-US" dirty="0">
                <a:latin typeface="Arial Narrow" panose="020B0606020202030204" pitchFamily="34" charset="0"/>
              </a:rPr>
              <a:t>1500 – 2000 cc blood loss</a:t>
            </a:r>
          </a:p>
          <a:p>
            <a:pPr lvl="2" eaLnBrk="1" hangingPunct="1">
              <a:lnSpc>
                <a:spcPct val="90000"/>
              </a:lnSpc>
              <a:buClr>
                <a:schemeClr val="tx2"/>
              </a:buClr>
              <a:buFontTx/>
              <a:buChar char="•"/>
            </a:pPr>
            <a:r>
              <a:rPr lang="en-US" altLang="en-US" dirty="0">
                <a:latin typeface="Arial Narrow" panose="020B0606020202030204" pitchFamily="34" charset="0"/>
              </a:rPr>
              <a:t>Marked tachycardia</a:t>
            </a:r>
          </a:p>
          <a:p>
            <a:pPr lvl="2" eaLnBrk="1" hangingPunct="1">
              <a:lnSpc>
                <a:spcPct val="90000"/>
              </a:lnSpc>
              <a:buClr>
                <a:schemeClr val="tx2"/>
              </a:buClr>
              <a:buFontTx/>
              <a:buChar char="•"/>
            </a:pPr>
            <a:r>
              <a:rPr lang="en-US" altLang="en-US" dirty="0">
                <a:latin typeface="Arial Narrow" panose="020B0606020202030204" pitchFamily="34" charset="0"/>
              </a:rPr>
              <a:t>Marked tachypnea</a:t>
            </a:r>
          </a:p>
          <a:p>
            <a:pPr lvl="2" eaLnBrk="1" hangingPunct="1">
              <a:lnSpc>
                <a:spcPct val="90000"/>
              </a:lnSpc>
              <a:buClr>
                <a:schemeClr val="tx2"/>
              </a:buClr>
              <a:buFontTx/>
              <a:buChar char="•"/>
            </a:pPr>
            <a:r>
              <a:rPr lang="en-US" altLang="en-US" dirty="0">
                <a:latin typeface="Arial Narrow" panose="020B0606020202030204" pitchFamily="34" charset="0"/>
              </a:rPr>
              <a:t>Decreased BP</a:t>
            </a:r>
          </a:p>
          <a:p>
            <a:pPr lvl="2" eaLnBrk="1" hangingPunct="1">
              <a:lnSpc>
                <a:spcPct val="90000"/>
              </a:lnSpc>
              <a:buClr>
                <a:schemeClr val="tx2"/>
              </a:buClr>
              <a:buFontTx/>
              <a:buChar char="•"/>
            </a:pPr>
            <a:r>
              <a:rPr lang="en-US" altLang="en-US" dirty="0">
                <a:latin typeface="Arial Narrow" panose="020B0606020202030204" pitchFamily="34" charset="0"/>
              </a:rPr>
              <a:t>Oliguria</a:t>
            </a:r>
          </a:p>
          <a:p>
            <a:pPr lvl="2" eaLnBrk="1" hangingPunct="1">
              <a:lnSpc>
                <a:spcPct val="90000"/>
              </a:lnSpc>
              <a:buClr>
                <a:schemeClr val="tx2"/>
              </a:buClr>
              <a:buFontTx/>
              <a:buChar char="•"/>
            </a:pPr>
            <a:r>
              <a:rPr lang="en-US" altLang="en-US" dirty="0">
                <a:latin typeface="Arial Narrow" panose="020B0606020202030204" pitchFamily="34" charset="0"/>
              </a:rPr>
              <a:t>Confusion, apathy </a:t>
            </a:r>
          </a:p>
          <a:p>
            <a:pPr lvl="2" eaLnBrk="1" hangingPunct="1">
              <a:lnSpc>
                <a:spcPct val="90000"/>
              </a:lnSpc>
              <a:buClr>
                <a:schemeClr val="tx2"/>
              </a:buClr>
              <a:buFontTx/>
              <a:buChar char="•"/>
            </a:pPr>
            <a:r>
              <a:rPr lang="en-US" altLang="en-US" dirty="0">
                <a:latin typeface="Arial Narrow" panose="020B0606020202030204" pitchFamily="34" charset="0"/>
              </a:rPr>
              <a:t>Replace with crystalloid and blood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A1058-4C96-4553-A837-EA4980688FB5}"/>
              </a:ext>
            </a:extLst>
          </p:cNvPr>
          <p:cNvSpPr>
            <a:spLocks noGrp="1"/>
          </p:cNvSpPr>
          <p:nvPr>
            <p:ph type="title"/>
          </p:nvPr>
        </p:nvSpPr>
        <p:spPr>
          <a:xfrm>
            <a:off x="914400" y="190500"/>
            <a:ext cx="10363200" cy="1143000"/>
          </a:xfrm>
        </p:spPr>
        <p:txBody>
          <a:bodyPr/>
          <a:lstStyle/>
          <a:p>
            <a:r>
              <a:rPr lang="en-US" dirty="0">
                <a:latin typeface="Arial Narrow" panose="020B0606020202030204" pitchFamily="34" charset="0"/>
              </a:rPr>
              <a:t>The Neighborhood Emergency Trauma Bag</a:t>
            </a:r>
            <a:endParaRPr lang="en-US" dirty="0"/>
          </a:p>
        </p:txBody>
      </p:sp>
      <p:sp>
        <p:nvSpPr>
          <p:cNvPr id="3" name="Content Placeholder 2">
            <a:extLst>
              <a:ext uri="{FF2B5EF4-FFF2-40B4-BE49-F238E27FC236}">
                <a16:creationId xmlns:a16="http://schemas.microsoft.com/office/drawing/2014/main" xmlns="" id="{74BC158B-1783-4DD5-B20A-EA0A220D66AB}"/>
              </a:ext>
            </a:extLst>
          </p:cNvPr>
          <p:cNvSpPr>
            <a:spLocks noGrp="1"/>
          </p:cNvSpPr>
          <p:nvPr>
            <p:ph idx="1"/>
          </p:nvPr>
        </p:nvSpPr>
        <p:spPr>
          <a:xfrm>
            <a:off x="140677" y="1333500"/>
            <a:ext cx="11892297" cy="4762500"/>
          </a:xfrm>
        </p:spPr>
        <p:txBody>
          <a:bodyPr/>
          <a:lstStyle/>
          <a:p>
            <a:pPr marL="0" indent="0">
              <a:buNone/>
            </a:pPr>
            <a:r>
              <a:rPr lang="en-US" dirty="0"/>
              <a:t>• </a:t>
            </a:r>
            <a:r>
              <a:rPr lang="en-US" dirty="0">
                <a:latin typeface="Arial Narrow" panose="020B0606020202030204" pitchFamily="34" charset="0"/>
              </a:rPr>
              <a:t>Why we put together the Neighborhood Emergency Trauma Bag </a:t>
            </a:r>
          </a:p>
          <a:p>
            <a:pPr lvl="1"/>
            <a:r>
              <a:rPr lang="en-US" sz="2400" dirty="0">
                <a:latin typeface="Arial Narrow" panose="020B0606020202030204" pitchFamily="34" charset="0"/>
              </a:rPr>
              <a:t>designed for individuals who have little or no medical training but who may be called upon as immediate responders to provide initial trauma care and bleeding control to a victim of traumatic injury prior to the arrival of emergency medical services (EMS) or in an austere environment</a:t>
            </a:r>
          </a:p>
          <a:p>
            <a:r>
              <a:rPr lang="en-US" dirty="0">
                <a:latin typeface="Arial Narrow" panose="020B0606020202030204" pitchFamily="34" charset="0"/>
              </a:rPr>
              <a:t>Trauma is an epidemic in the US </a:t>
            </a:r>
          </a:p>
          <a:p>
            <a:pPr marL="0" indent="0">
              <a:buNone/>
            </a:pPr>
            <a:r>
              <a:rPr lang="en-US" dirty="0">
                <a:latin typeface="Arial Narrow" panose="020B0606020202030204" pitchFamily="34" charset="0"/>
              </a:rPr>
              <a:t>	• </a:t>
            </a:r>
            <a:r>
              <a:rPr lang="en-US" sz="2800" dirty="0">
                <a:latin typeface="Arial Narrow" panose="020B0606020202030204" pitchFamily="34" charset="0"/>
              </a:rPr>
              <a:t>Intentional mass casualty incidents and natural disasters are on the rise</a:t>
            </a:r>
          </a:p>
          <a:p>
            <a:pPr marL="0" indent="0">
              <a:buNone/>
            </a:pPr>
            <a:r>
              <a:rPr lang="en-US" sz="2800" dirty="0">
                <a:latin typeface="Arial Narrow" panose="020B0606020202030204" pitchFamily="34" charset="0"/>
              </a:rPr>
              <a:t>	•  20% of trauma deaths are preventable with optimal emergency and trauma care</a:t>
            </a:r>
          </a:p>
          <a:p>
            <a:pPr marL="0" indent="0">
              <a:buNone/>
            </a:pPr>
            <a:r>
              <a:rPr lang="en-US" sz="2800" dirty="0">
                <a:latin typeface="Arial Narrow" panose="020B0606020202030204" pitchFamily="34" charset="0"/>
              </a:rPr>
              <a:t>	•  Death due to bleeding can occur in minutes</a:t>
            </a:r>
          </a:p>
          <a:p>
            <a:pPr marL="0" indent="0">
              <a:buNone/>
            </a:pPr>
            <a:r>
              <a:rPr lang="en-US" sz="2400" dirty="0">
                <a:latin typeface="Arial Narrow" panose="020B0606020202030204" pitchFamily="34" charset="0"/>
              </a:rPr>
              <a:t>	• </a:t>
            </a:r>
            <a:r>
              <a:rPr lang="en-US" sz="2800" dirty="0">
                <a:latin typeface="Arial Narrow" panose="020B0606020202030204" pitchFamily="34" charset="0"/>
              </a:rPr>
              <a:t>The American College of Surgeons is committed to the </a:t>
            </a:r>
            <a:r>
              <a:rPr lang="en-US" sz="2800" i="1" dirty="0">
                <a:latin typeface="Arial Narrow" panose="020B0606020202030204" pitchFamily="34" charset="0"/>
              </a:rPr>
              <a:t>Zero Preventable Deaths 	  </a:t>
            </a:r>
            <a:r>
              <a:rPr lang="en-US" sz="2800" dirty="0">
                <a:latin typeface="Arial Narrow" panose="020B0606020202030204" pitchFamily="34" charset="0"/>
              </a:rPr>
              <a:t>and </a:t>
            </a:r>
            <a:r>
              <a:rPr lang="en-US" sz="2800" i="1" dirty="0">
                <a:latin typeface="Arial Narrow" panose="020B0606020202030204" pitchFamily="34" charset="0"/>
              </a:rPr>
              <a:t>Stop the Bleed </a:t>
            </a:r>
            <a:r>
              <a:rPr lang="en-US" sz="2800" dirty="0">
                <a:latin typeface="Arial Narrow" panose="020B0606020202030204" pitchFamily="34" charset="0"/>
              </a:rPr>
              <a:t>campaigns</a:t>
            </a:r>
          </a:p>
        </p:txBody>
      </p:sp>
    </p:spTree>
    <p:extLst>
      <p:ext uri="{BB962C8B-B14F-4D97-AF65-F5344CB8AC3E}">
        <p14:creationId xmlns:p14="http://schemas.microsoft.com/office/powerpoint/2010/main" val="403885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1BC8AF76-B365-4721-A465-1C1AD6F32810}"/>
              </a:ext>
            </a:extLst>
          </p:cNvPr>
          <p:cNvSpPr>
            <a:spLocks noGrp="1" noChangeArrowheads="1"/>
          </p:cNvSpPr>
          <p:nvPr>
            <p:ph type="title"/>
          </p:nvPr>
        </p:nvSpPr>
        <p:spPr>
          <a:xfrm>
            <a:off x="914400" y="410817"/>
            <a:ext cx="10363200" cy="1143000"/>
          </a:xfrm>
        </p:spPr>
        <p:txBody>
          <a:bodyPr/>
          <a:lstStyle/>
          <a:p>
            <a:pPr eaLnBrk="1" hangingPunct="1">
              <a:defRPr/>
            </a:pPr>
            <a:r>
              <a:rPr lang="en-US" dirty="0">
                <a:latin typeface="Arial Narrow" panose="020B0606020202030204" pitchFamily="34" charset="0"/>
              </a:rPr>
              <a:t>Clinical Features of Shock</a:t>
            </a:r>
          </a:p>
        </p:txBody>
      </p:sp>
      <p:sp>
        <p:nvSpPr>
          <p:cNvPr id="39939" name="Rectangle 3">
            <a:extLst>
              <a:ext uri="{FF2B5EF4-FFF2-40B4-BE49-F238E27FC236}">
                <a16:creationId xmlns:a16="http://schemas.microsoft.com/office/drawing/2014/main" xmlns="" id="{C286AF59-4AAA-4E74-8AC6-6AC7A329A512}"/>
              </a:ext>
            </a:extLst>
          </p:cNvPr>
          <p:cNvSpPr>
            <a:spLocks noGrp="1" noChangeArrowheads="1"/>
          </p:cNvSpPr>
          <p:nvPr>
            <p:ph type="body" idx="1"/>
          </p:nvPr>
        </p:nvSpPr>
        <p:spPr>
          <a:xfrm>
            <a:off x="2869095" y="1832113"/>
            <a:ext cx="6453809" cy="4267200"/>
          </a:xfrm>
        </p:spPr>
        <p:txBody>
          <a:bodyPr/>
          <a:lstStyle/>
          <a:p>
            <a:pPr eaLnBrk="1" hangingPunct="1">
              <a:lnSpc>
                <a:spcPct val="90000"/>
              </a:lnSpc>
              <a:buSzTx/>
              <a:buFontTx/>
              <a:buChar char="•"/>
            </a:pPr>
            <a:r>
              <a:rPr lang="en-US" altLang="en-US" sz="2800" dirty="0">
                <a:latin typeface="Arial Narrow" panose="020B0606020202030204" pitchFamily="34" charset="0"/>
              </a:rPr>
              <a:t>Classes of Hypovolemic Shock</a:t>
            </a:r>
          </a:p>
          <a:p>
            <a:pPr lvl="1" eaLnBrk="1" hangingPunct="1">
              <a:lnSpc>
                <a:spcPct val="90000"/>
              </a:lnSpc>
              <a:buFontTx/>
              <a:buChar char="•"/>
            </a:pPr>
            <a:r>
              <a:rPr lang="en-US" altLang="en-US" sz="2400" dirty="0">
                <a:latin typeface="Arial Narrow" panose="020B0606020202030204" pitchFamily="34" charset="0"/>
              </a:rPr>
              <a:t>Class IV – loss of  &gt; 40% blood volume</a:t>
            </a:r>
          </a:p>
          <a:p>
            <a:pPr lvl="2" eaLnBrk="1" hangingPunct="1">
              <a:lnSpc>
                <a:spcPct val="90000"/>
              </a:lnSpc>
              <a:buClr>
                <a:schemeClr val="tx2"/>
              </a:buClr>
              <a:buFontTx/>
              <a:buChar char="•"/>
            </a:pPr>
            <a:r>
              <a:rPr lang="en-US" altLang="en-US" sz="2000" dirty="0">
                <a:latin typeface="Arial Narrow" panose="020B0606020202030204" pitchFamily="34" charset="0"/>
              </a:rPr>
              <a:t>&gt; 2000 cc blood loss</a:t>
            </a:r>
          </a:p>
          <a:p>
            <a:pPr lvl="2" eaLnBrk="1" hangingPunct="1">
              <a:lnSpc>
                <a:spcPct val="90000"/>
              </a:lnSpc>
              <a:buClr>
                <a:schemeClr val="tx2"/>
              </a:buClr>
              <a:buFontTx/>
              <a:buChar char="•"/>
            </a:pPr>
            <a:r>
              <a:rPr lang="en-US" altLang="en-US" sz="2000" dirty="0">
                <a:latin typeface="Arial Narrow" panose="020B0606020202030204" pitchFamily="34" charset="0"/>
              </a:rPr>
              <a:t>Life-threatening exsanguination</a:t>
            </a:r>
          </a:p>
          <a:p>
            <a:pPr lvl="2" eaLnBrk="1" hangingPunct="1">
              <a:lnSpc>
                <a:spcPct val="90000"/>
              </a:lnSpc>
              <a:buClr>
                <a:schemeClr val="tx2"/>
              </a:buClr>
              <a:buFontTx/>
              <a:buChar char="•"/>
            </a:pPr>
            <a:r>
              <a:rPr lang="en-US" altLang="en-US" sz="2000" dirty="0">
                <a:latin typeface="Arial Narrow" panose="020B0606020202030204" pitchFamily="34" charset="0"/>
              </a:rPr>
              <a:t>Significant tachycardia</a:t>
            </a:r>
          </a:p>
          <a:p>
            <a:pPr lvl="2" eaLnBrk="1" hangingPunct="1">
              <a:lnSpc>
                <a:spcPct val="90000"/>
              </a:lnSpc>
              <a:buClr>
                <a:schemeClr val="tx2"/>
              </a:buClr>
              <a:buFontTx/>
              <a:buChar char="•"/>
            </a:pPr>
            <a:r>
              <a:rPr lang="en-US" altLang="en-US" sz="2000" dirty="0">
                <a:latin typeface="Arial Narrow" panose="020B0606020202030204" pitchFamily="34" charset="0"/>
              </a:rPr>
              <a:t>Marked tachypnea</a:t>
            </a:r>
          </a:p>
          <a:p>
            <a:pPr lvl="2" eaLnBrk="1" hangingPunct="1">
              <a:lnSpc>
                <a:spcPct val="90000"/>
              </a:lnSpc>
              <a:buClr>
                <a:schemeClr val="tx2"/>
              </a:buClr>
              <a:buFontTx/>
              <a:buChar char="•"/>
            </a:pPr>
            <a:r>
              <a:rPr lang="en-US" altLang="en-US" sz="2000" dirty="0">
                <a:latin typeface="Arial Narrow" panose="020B0606020202030204" pitchFamily="34" charset="0"/>
              </a:rPr>
              <a:t>Significant depression BP</a:t>
            </a:r>
          </a:p>
          <a:p>
            <a:pPr lvl="2" eaLnBrk="1" hangingPunct="1">
              <a:lnSpc>
                <a:spcPct val="90000"/>
              </a:lnSpc>
              <a:buClr>
                <a:schemeClr val="tx2"/>
              </a:buClr>
              <a:buFontTx/>
              <a:buChar char="•"/>
            </a:pPr>
            <a:r>
              <a:rPr lang="en-US" altLang="en-US" sz="2000" dirty="0">
                <a:latin typeface="Arial Narrow" panose="020B0606020202030204" pitchFamily="34" charset="0"/>
              </a:rPr>
              <a:t>Narrow pulse pressure or unobtainable diastolic</a:t>
            </a:r>
          </a:p>
          <a:p>
            <a:pPr lvl="2" eaLnBrk="1" hangingPunct="1">
              <a:lnSpc>
                <a:spcPct val="90000"/>
              </a:lnSpc>
              <a:buClr>
                <a:schemeClr val="tx2"/>
              </a:buClr>
              <a:buFontTx/>
              <a:buChar char="•"/>
            </a:pPr>
            <a:r>
              <a:rPr lang="en-US" altLang="en-US" sz="2000" dirty="0">
                <a:latin typeface="Arial Narrow" panose="020B0606020202030204" pitchFamily="34" charset="0"/>
              </a:rPr>
              <a:t>Cold and pale skin</a:t>
            </a:r>
          </a:p>
          <a:p>
            <a:pPr lvl="2" eaLnBrk="1" hangingPunct="1">
              <a:lnSpc>
                <a:spcPct val="90000"/>
              </a:lnSpc>
              <a:buClr>
                <a:schemeClr val="tx2"/>
              </a:buClr>
              <a:buFontTx/>
              <a:buChar char="•"/>
            </a:pPr>
            <a:r>
              <a:rPr lang="en-US" altLang="en-US" sz="2000" dirty="0">
                <a:latin typeface="Arial Narrow" panose="020B0606020202030204" pitchFamily="34" charset="0"/>
              </a:rPr>
              <a:t>Lethargic to comatose</a:t>
            </a:r>
          </a:p>
          <a:p>
            <a:pPr lvl="2" eaLnBrk="1" hangingPunct="1">
              <a:lnSpc>
                <a:spcPct val="90000"/>
              </a:lnSpc>
              <a:buClr>
                <a:schemeClr val="tx2"/>
              </a:buClr>
              <a:buFontTx/>
              <a:buChar char="•"/>
            </a:pPr>
            <a:r>
              <a:rPr lang="en-US" altLang="en-US" sz="2000" dirty="0">
                <a:latin typeface="Arial Narrow" panose="020B0606020202030204" pitchFamily="34" charset="0"/>
              </a:rPr>
              <a:t>Urine output negligible</a:t>
            </a:r>
          </a:p>
          <a:p>
            <a:pPr lvl="2" eaLnBrk="1" hangingPunct="1">
              <a:lnSpc>
                <a:spcPct val="90000"/>
              </a:lnSpc>
              <a:buClr>
                <a:schemeClr val="tx2"/>
              </a:buClr>
              <a:buFontTx/>
              <a:buChar char="•"/>
            </a:pPr>
            <a:r>
              <a:rPr lang="en-US" altLang="en-US" sz="2000" dirty="0">
                <a:latin typeface="Arial Narrow" panose="020B0606020202030204" pitchFamily="34" charset="0"/>
              </a:rPr>
              <a:t>Require rapid infusion blood and crystalloid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C906F604-C830-43B7-AD04-B176D74F04F6}"/>
              </a:ext>
            </a:extLst>
          </p:cNvPr>
          <p:cNvSpPr>
            <a:spLocks noChangeArrowheads="1"/>
          </p:cNvSpPr>
          <p:nvPr/>
        </p:nvSpPr>
        <p:spPr bwMode="auto">
          <a:xfrm>
            <a:off x="2209800" y="2743200"/>
            <a:ext cx="8153400" cy="1752600"/>
          </a:xfrm>
          <a:prstGeom prst="rect">
            <a:avLst/>
          </a:prstGeom>
          <a:solidFill>
            <a:schemeClr val="tx1"/>
          </a:solidFill>
          <a:ln w="5715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defRPr/>
            </a:pPr>
            <a:endParaRPr lang="en-US" altLang="en-US">
              <a:solidFill>
                <a:srgbClr val="000000"/>
              </a:solidFill>
            </a:endParaRPr>
          </a:p>
        </p:txBody>
      </p:sp>
      <p:sp>
        <p:nvSpPr>
          <p:cNvPr id="35843" name="Rectangle 3">
            <a:extLst>
              <a:ext uri="{FF2B5EF4-FFF2-40B4-BE49-F238E27FC236}">
                <a16:creationId xmlns:a16="http://schemas.microsoft.com/office/drawing/2014/main" xmlns="" id="{46987455-46B6-4A5B-B6B0-07CD4AFEDD0E}"/>
              </a:ext>
            </a:extLst>
          </p:cNvPr>
          <p:cNvSpPr>
            <a:spLocks noGrp="1" noChangeArrowheads="1"/>
          </p:cNvSpPr>
          <p:nvPr>
            <p:ph type="title"/>
          </p:nvPr>
        </p:nvSpPr>
        <p:spPr>
          <a:xfrm>
            <a:off x="2445027" y="381000"/>
            <a:ext cx="6934200" cy="1071562"/>
          </a:xfrm>
        </p:spPr>
        <p:txBody>
          <a:bodyPr/>
          <a:lstStyle/>
          <a:p>
            <a:pPr eaLnBrk="1" hangingPunct="1">
              <a:defRPr/>
            </a:pPr>
            <a:r>
              <a:rPr lang="en-US" dirty="0">
                <a:latin typeface="Arial Narrow" panose="020B0606020202030204" pitchFamily="34" charset="0"/>
              </a:rPr>
              <a:t>Clinical Features of Shock</a:t>
            </a:r>
          </a:p>
        </p:txBody>
      </p:sp>
      <p:sp>
        <p:nvSpPr>
          <p:cNvPr id="43012" name="Rectangle 4">
            <a:extLst>
              <a:ext uri="{FF2B5EF4-FFF2-40B4-BE49-F238E27FC236}">
                <a16:creationId xmlns:a16="http://schemas.microsoft.com/office/drawing/2014/main" xmlns="" id="{B4A89792-F5F0-4A44-866B-580708F79759}"/>
              </a:ext>
            </a:extLst>
          </p:cNvPr>
          <p:cNvSpPr>
            <a:spLocks noGrp="1" noChangeArrowheads="1"/>
          </p:cNvSpPr>
          <p:nvPr>
            <p:ph type="body" idx="1"/>
          </p:nvPr>
        </p:nvSpPr>
        <p:spPr>
          <a:xfrm>
            <a:off x="1981200" y="1676400"/>
            <a:ext cx="8686800" cy="4800600"/>
          </a:xfrm>
        </p:spPr>
        <p:txBody>
          <a:bodyPr/>
          <a:lstStyle/>
          <a:p>
            <a:pPr lvl="1" eaLnBrk="1" hangingPunct="1">
              <a:lnSpc>
                <a:spcPct val="90000"/>
              </a:lnSpc>
              <a:buFontTx/>
              <a:buChar char=" "/>
            </a:pPr>
            <a:r>
              <a:rPr lang="en-US" altLang="en-US" sz="3200" u="sng" dirty="0" err="1">
                <a:latin typeface="Arial Narrow" panose="020B0606020202030204" pitchFamily="34" charset="0"/>
              </a:rPr>
              <a:t>Manifestations</a:t>
            </a:r>
            <a:r>
              <a:rPr lang="en-US" altLang="en-US" sz="3200" dirty="0" err="1">
                <a:latin typeface="Arial Narrow" panose="020B0606020202030204" pitchFamily="34" charset="0"/>
              </a:rPr>
              <a:t>:Tachycardia</a:t>
            </a:r>
            <a:r>
              <a:rPr lang="en-US" altLang="en-US" sz="3200" dirty="0">
                <a:latin typeface="Arial Narrow" panose="020B0606020202030204" pitchFamily="34" charset="0"/>
              </a:rPr>
              <a:t>, hypotension, tachypnea and cutaneous vasoconstriction</a:t>
            </a:r>
          </a:p>
          <a:p>
            <a:pPr lvl="1" eaLnBrk="1" hangingPunct="1">
              <a:lnSpc>
                <a:spcPct val="90000"/>
              </a:lnSpc>
              <a:buFontTx/>
              <a:buChar char=" "/>
            </a:pPr>
            <a:endParaRPr lang="en-US" altLang="en-US" sz="3200" dirty="0"/>
          </a:p>
          <a:p>
            <a:pPr lvl="1" eaLnBrk="1" hangingPunct="1">
              <a:lnSpc>
                <a:spcPct val="90000"/>
              </a:lnSpc>
              <a:buFontTx/>
              <a:buChar char=" "/>
            </a:pPr>
            <a:r>
              <a:rPr lang="en-US" altLang="en-US" i="1" dirty="0">
                <a:solidFill>
                  <a:schemeClr val="bg2"/>
                </a:solidFill>
              </a:rPr>
              <a:t>“…any injuries patient who is cool and</a:t>
            </a:r>
          </a:p>
          <a:p>
            <a:pPr lvl="1" eaLnBrk="1" hangingPunct="1">
              <a:lnSpc>
                <a:spcPct val="90000"/>
              </a:lnSpc>
              <a:buFontTx/>
              <a:buChar char=" "/>
            </a:pPr>
            <a:r>
              <a:rPr lang="en-US" altLang="en-US" i="1" dirty="0">
                <a:solidFill>
                  <a:schemeClr val="bg2"/>
                </a:solidFill>
              </a:rPr>
              <a:t>tachycardic is in shock until proven otherwise.”</a:t>
            </a:r>
          </a:p>
          <a:p>
            <a:pPr lvl="1" eaLnBrk="1" hangingPunct="1">
              <a:lnSpc>
                <a:spcPct val="90000"/>
              </a:lnSpc>
              <a:buFontTx/>
              <a:buChar char=" "/>
            </a:pPr>
            <a:r>
              <a:rPr lang="en-US" altLang="en-US" sz="2400" i="1" dirty="0">
                <a:solidFill>
                  <a:schemeClr val="bg2"/>
                </a:solidFill>
              </a:rPr>
              <a:t>							</a:t>
            </a:r>
            <a:r>
              <a:rPr lang="en-US" altLang="en-US" sz="1800" i="1" dirty="0">
                <a:solidFill>
                  <a:schemeClr val="bg2"/>
                </a:solidFill>
              </a:rPr>
              <a:t>ATLS  6</a:t>
            </a:r>
            <a:r>
              <a:rPr lang="en-US" altLang="en-US" sz="1800" i="1" baseline="30000" dirty="0">
                <a:solidFill>
                  <a:schemeClr val="bg2"/>
                </a:solidFill>
              </a:rPr>
              <a:t>th</a:t>
            </a:r>
            <a:r>
              <a:rPr lang="en-US" altLang="en-US" sz="1800" i="1" dirty="0">
                <a:solidFill>
                  <a:schemeClr val="bg2"/>
                </a:solidFill>
              </a:rPr>
              <a:t> ed</a:t>
            </a:r>
            <a:r>
              <a:rPr lang="en-US" altLang="en-US" sz="3200" dirty="0"/>
              <a:t>                                 </a:t>
            </a:r>
            <a:r>
              <a:rPr lang="en-US" altLang="en-US" sz="3200" dirty="0">
                <a:latin typeface="Arial Narrow" panose="020B0606020202030204" pitchFamily="34" charset="0"/>
              </a:rPr>
              <a:t>Decreased urine output</a:t>
            </a:r>
          </a:p>
          <a:p>
            <a:pPr lvl="1" eaLnBrk="1" hangingPunct="1">
              <a:lnSpc>
                <a:spcPct val="90000"/>
              </a:lnSpc>
              <a:buFontTx/>
              <a:buChar char=" "/>
            </a:pPr>
            <a:r>
              <a:rPr lang="en-US" altLang="en-US" sz="3200" dirty="0">
                <a:latin typeface="Arial Narrow" panose="020B0606020202030204" pitchFamily="34" charset="0"/>
              </a:rPr>
              <a:t>Narrowed pulse pressure</a:t>
            </a:r>
          </a:p>
          <a:p>
            <a:pPr lvl="1" eaLnBrk="1" hangingPunct="1">
              <a:lnSpc>
                <a:spcPct val="90000"/>
              </a:lnSpc>
              <a:buFontTx/>
              <a:buChar char=" "/>
            </a:pPr>
            <a:r>
              <a:rPr lang="en-US" altLang="en-US" sz="3200" dirty="0">
                <a:latin typeface="Arial Narrow" panose="020B0606020202030204" pitchFamily="34" charset="0"/>
              </a:rPr>
              <a:t>Decreased mental status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12E8182F-BAEE-48A0-AA8C-6C2CA8B9F6FD}"/>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Clinical Features of Shock</a:t>
            </a:r>
          </a:p>
        </p:txBody>
      </p:sp>
      <p:sp>
        <p:nvSpPr>
          <p:cNvPr id="44035" name="Rectangle 3">
            <a:extLst>
              <a:ext uri="{FF2B5EF4-FFF2-40B4-BE49-F238E27FC236}">
                <a16:creationId xmlns:a16="http://schemas.microsoft.com/office/drawing/2014/main" xmlns="" id="{88D9540E-5FA8-4739-8817-1C82FE9C478E}"/>
              </a:ext>
            </a:extLst>
          </p:cNvPr>
          <p:cNvSpPr>
            <a:spLocks noGrp="1" noChangeArrowheads="1"/>
          </p:cNvSpPr>
          <p:nvPr>
            <p:ph type="body" idx="1"/>
          </p:nvPr>
        </p:nvSpPr>
        <p:spPr>
          <a:xfrm>
            <a:off x="3054626" y="1901687"/>
            <a:ext cx="6082748" cy="4114800"/>
          </a:xfrm>
        </p:spPr>
        <p:txBody>
          <a:bodyPr/>
          <a:lstStyle/>
          <a:p>
            <a:pPr eaLnBrk="1" hangingPunct="1">
              <a:buSzTx/>
              <a:buFontTx/>
              <a:buChar char="•"/>
            </a:pPr>
            <a:r>
              <a:rPr lang="en-US" altLang="en-US" sz="2800" dirty="0">
                <a:latin typeface="Arial Narrow" panose="020B0606020202030204" pitchFamily="34" charset="0"/>
              </a:rPr>
              <a:t>Cardiogenic Shock</a:t>
            </a:r>
          </a:p>
          <a:p>
            <a:pPr lvl="1" eaLnBrk="1" hangingPunct="1">
              <a:buFontTx/>
              <a:buChar char="•"/>
            </a:pPr>
            <a:r>
              <a:rPr lang="en-US" altLang="en-US" sz="2400" dirty="0">
                <a:latin typeface="Arial Narrow" panose="020B0606020202030204" pitchFamily="34" charset="0"/>
              </a:rPr>
              <a:t>Failure of the pump</a:t>
            </a:r>
          </a:p>
          <a:p>
            <a:pPr lvl="1" eaLnBrk="1" hangingPunct="1">
              <a:buFontTx/>
              <a:buChar char="•"/>
            </a:pPr>
            <a:r>
              <a:rPr lang="en-US" altLang="en-US" sz="2400" dirty="0">
                <a:latin typeface="Arial Narrow" panose="020B0606020202030204" pitchFamily="34" charset="0"/>
              </a:rPr>
              <a:t>Irregular heart beat</a:t>
            </a:r>
          </a:p>
          <a:p>
            <a:pPr lvl="2" eaLnBrk="1" hangingPunct="1">
              <a:buClr>
                <a:schemeClr val="tx2"/>
              </a:buClr>
              <a:buFontTx/>
              <a:buChar char="•"/>
            </a:pPr>
            <a:r>
              <a:rPr lang="en-US" altLang="en-US" sz="2000" dirty="0">
                <a:latin typeface="Arial Narrow" panose="020B0606020202030204" pitchFamily="34" charset="0"/>
              </a:rPr>
              <a:t>Tachycardia, PSVT, A. Fib, PVC’s, V. Tach, V. Fib</a:t>
            </a:r>
          </a:p>
          <a:p>
            <a:pPr lvl="1" eaLnBrk="1" hangingPunct="1">
              <a:buFontTx/>
              <a:buChar char="•"/>
            </a:pPr>
            <a:r>
              <a:rPr lang="en-US" altLang="en-US" sz="2400" dirty="0">
                <a:latin typeface="Arial Narrow" panose="020B0606020202030204" pitchFamily="34" charset="0"/>
              </a:rPr>
              <a:t>Tachypnea, Shortness of Breath</a:t>
            </a:r>
          </a:p>
          <a:p>
            <a:pPr lvl="1" eaLnBrk="1" hangingPunct="1">
              <a:buFontTx/>
              <a:buChar char="•"/>
            </a:pPr>
            <a:r>
              <a:rPr lang="en-US" altLang="en-US" sz="2400" dirty="0">
                <a:latin typeface="Arial Narrow" panose="020B0606020202030204" pitchFamily="34" charset="0"/>
              </a:rPr>
              <a:t>Skin cool and clammy</a:t>
            </a:r>
          </a:p>
          <a:p>
            <a:pPr lvl="1" eaLnBrk="1" hangingPunct="1">
              <a:buFontTx/>
              <a:buChar char="•"/>
            </a:pPr>
            <a:r>
              <a:rPr lang="en-US" altLang="en-US" sz="2400" dirty="0">
                <a:latin typeface="Arial Narrow" panose="020B0606020202030204" pitchFamily="34" charset="0"/>
              </a:rPr>
              <a:t>Peripheral and central cyanosis</a:t>
            </a:r>
          </a:p>
          <a:p>
            <a:pPr lvl="1" eaLnBrk="1" hangingPunct="1">
              <a:buFontTx/>
              <a:buChar char="•"/>
            </a:pPr>
            <a:r>
              <a:rPr lang="en-US" altLang="en-US" sz="2400" dirty="0">
                <a:latin typeface="Arial Narrow" panose="020B0606020202030204" pitchFamily="34" charset="0"/>
              </a:rPr>
              <a:t>Decreased urine output</a:t>
            </a:r>
          </a:p>
          <a:p>
            <a:pPr lvl="1" eaLnBrk="1" hangingPunct="1">
              <a:buFontTx/>
              <a:buChar char="•"/>
            </a:pPr>
            <a:r>
              <a:rPr lang="en-US" altLang="en-US" sz="2400" dirty="0">
                <a:latin typeface="Arial Narrow" panose="020B0606020202030204" pitchFamily="34" charset="0"/>
              </a:rPr>
              <a:t>Engorged neck veins </a:t>
            </a:r>
          </a:p>
          <a:p>
            <a:pPr lvl="1" eaLnBrk="1" hangingPunct="1">
              <a:buFontTx/>
              <a:buChar char="•"/>
            </a:pPr>
            <a:endParaRPr lang="en-US" altLang="en-US" sz="2400" dirty="0"/>
          </a:p>
          <a:p>
            <a:pPr eaLnBrk="1" hangingPunct="1"/>
            <a:endParaRPr lang="en-US" altLang="en-US" sz="2800" dirty="0"/>
          </a:p>
          <a:p>
            <a:pPr lvl="1"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23850B14-57E5-46B8-A220-2B72687F7147}"/>
              </a:ext>
            </a:extLst>
          </p:cNvPr>
          <p:cNvSpPr>
            <a:spLocks noGrp="1" noChangeArrowheads="1"/>
          </p:cNvSpPr>
          <p:nvPr>
            <p:ph type="title"/>
          </p:nvPr>
        </p:nvSpPr>
        <p:spPr>
          <a:xfrm>
            <a:off x="2209800" y="152400"/>
            <a:ext cx="7772400" cy="762000"/>
          </a:xfrm>
        </p:spPr>
        <p:txBody>
          <a:bodyPr/>
          <a:lstStyle/>
          <a:p>
            <a:pPr eaLnBrk="1" hangingPunct="1">
              <a:defRPr/>
            </a:pPr>
            <a:r>
              <a:rPr lang="en-US" dirty="0">
                <a:latin typeface="Arial Narrow" panose="020B0606020202030204" pitchFamily="34" charset="0"/>
              </a:rPr>
              <a:t>Clinical Features of Shock</a:t>
            </a:r>
          </a:p>
        </p:txBody>
      </p:sp>
      <p:sp>
        <p:nvSpPr>
          <p:cNvPr id="45059" name="Rectangle 3">
            <a:extLst>
              <a:ext uri="{FF2B5EF4-FFF2-40B4-BE49-F238E27FC236}">
                <a16:creationId xmlns:a16="http://schemas.microsoft.com/office/drawing/2014/main" xmlns="" id="{D1DDA7FA-2355-41A0-80B6-AA81EAE5BA7F}"/>
              </a:ext>
            </a:extLst>
          </p:cNvPr>
          <p:cNvSpPr>
            <a:spLocks noGrp="1" noChangeArrowheads="1"/>
          </p:cNvSpPr>
          <p:nvPr>
            <p:ph type="body" idx="1"/>
          </p:nvPr>
        </p:nvSpPr>
        <p:spPr>
          <a:xfrm>
            <a:off x="3006587" y="1258958"/>
            <a:ext cx="6178826" cy="5247860"/>
          </a:xfrm>
        </p:spPr>
        <p:txBody>
          <a:bodyPr/>
          <a:lstStyle/>
          <a:p>
            <a:pPr eaLnBrk="1" hangingPunct="1">
              <a:lnSpc>
                <a:spcPct val="90000"/>
              </a:lnSpc>
              <a:buSzTx/>
              <a:buFontTx/>
              <a:buChar char="•"/>
            </a:pPr>
            <a:r>
              <a:rPr lang="en-US" altLang="en-US" sz="2800" dirty="0">
                <a:latin typeface="Arial Narrow" panose="020B0606020202030204" pitchFamily="34" charset="0"/>
              </a:rPr>
              <a:t>Distributive Shock</a:t>
            </a:r>
          </a:p>
          <a:p>
            <a:pPr lvl="1" eaLnBrk="1" hangingPunct="1">
              <a:lnSpc>
                <a:spcPct val="90000"/>
              </a:lnSpc>
              <a:buFontTx/>
              <a:buChar char="•"/>
            </a:pPr>
            <a:r>
              <a:rPr lang="en-US" altLang="en-US" sz="2400" dirty="0">
                <a:latin typeface="Arial Narrow" panose="020B0606020202030204" pitchFamily="34" charset="0"/>
              </a:rPr>
              <a:t>Loss of autoregulation of blood distribution</a:t>
            </a:r>
          </a:p>
          <a:p>
            <a:pPr lvl="1" eaLnBrk="1" hangingPunct="1">
              <a:lnSpc>
                <a:spcPct val="90000"/>
              </a:lnSpc>
              <a:buFontTx/>
              <a:buChar char="•"/>
            </a:pPr>
            <a:r>
              <a:rPr lang="en-US" altLang="en-US" sz="2400" dirty="0">
                <a:latin typeface="Arial Narrow" panose="020B0606020202030204" pitchFamily="34" charset="0"/>
              </a:rPr>
              <a:t>Neurogenic</a:t>
            </a:r>
          </a:p>
          <a:p>
            <a:pPr lvl="2" eaLnBrk="1" hangingPunct="1">
              <a:lnSpc>
                <a:spcPct val="90000"/>
              </a:lnSpc>
              <a:buClr>
                <a:schemeClr val="tx2"/>
              </a:buClr>
              <a:buFontTx/>
              <a:buChar char="•"/>
            </a:pPr>
            <a:r>
              <a:rPr lang="en-US" altLang="en-US" sz="2000" dirty="0">
                <a:latin typeface="Arial Narrow" panose="020B0606020202030204" pitchFamily="34" charset="0"/>
              </a:rPr>
              <a:t>Hypotension and bradycardia</a:t>
            </a:r>
          </a:p>
          <a:p>
            <a:pPr lvl="2" eaLnBrk="1" hangingPunct="1">
              <a:lnSpc>
                <a:spcPct val="90000"/>
              </a:lnSpc>
              <a:buClr>
                <a:schemeClr val="tx2"/>
              </a:buClr>
              <a:buFontTx/>
              <a:buChar char="•"/>
            </a:pPr>
            <a:r>
              <a:rPr lang="en-US" altLang="en-US" sz="2000" dirty="0">
                <a:latin typeface="Arial Narrow" panose="020B0606020202030204" pitchFamily="34" charset="0"/>
              </a:rPr>
              <a:t>Neurologic changes – paralysis, sensory deficits</a:t>
            </a:r>
          </a:p>
          <a:p>
            <a:pPr lvl="2" eaLnBrk="1" hangingPunct="1">
              <a:lnSpc>
                <a:spcPct val="90000"/>
              </a:lnSpc>
              <a:buClr>
                <a:schemeClr val="tx2"/>
              </a:buClr>
              <a:buFontTx/>
              <a:buChar char="•"/>
            </a:pPr>
            <a:r>
              <a:rPr lang="en-US" altLang="en-US" sz="2000" dirty="0">
                <a:latin typeface="Arial Narrow" panose="020B0606020202030204" pitchFamily="34" charset="0"/>
              </a:rPr>
              <a:t>Normal capillary refill</a:t>
            </a:r>
          </a:p>
          <a:p>
            <a:pPr lvl="1" eaLnBrk="1" hangingPunct="1">
              <a:lnSpc>
                <a:spcPct val="90000"/>
              </a:lnSpc>
              <a:buFontTx/>
              <a:buChar char="•"/>
            </a:pPr>
            <a:r>
              <a:rPr lang="en-US" altLang="en-US" sz="2400" dirty="0">
                <a:latin typeface="Arial Narrow" panose="020B0606020202030204" pitchFamily="34" charset="0"/>
              </a:rPr>
              <a:t>Septic</a:t>
            </a:r>
          </a:p>
          <a:p>
            <a:pPr lvl="2" eaLnBrk="1" hangingPunct="1">
              <a:lnSpc>
                <a:spcPct val="90000"/>
              </a:lnSpc>
              <a:buClr>
                <a:schemeClr val="tx2"/>
              </a:buClr>
              <a:buFontTx/>
              <a:buChar char="•"/>
            </a:pPr>
            <a:r>
              <a:rPr lang="en-US" altLang="en-US" sz="2000" dirty="0">
                <a:latin typeface="Arial Narrow" panose="020B0606020202030204" pitchFamily="34" charset="0"/>
              </a:rPr>
              <a:t>Tachycardia, late hypotension</a:t>
            </a:r>
          </a:p>
          <a:p>
            <a:pPr lvl="2" eaLnBrk="1" hangingPunct="1">
              <a:lnSpc>
                <a:spcPct val="90000"/>
              </a:lnSpc>
              <a:buClr>
                <a:schemeClr val="tx2"/>
              </a:buClr>
              <a:buFontTx/>
              <a:buChar char="•"/>
            </a:pPr>
            <a:r>
              <a:rPr lang="en-US" altLang="en-US" sz="2000" dirty="0">
                <a:latin typeface="Arial Narrow" panose="020B0606020202030204" pitchFamily="34" charset="0"/>
              </a:rPr>
              <a:t>Skin pink, warm and dry</a:t>
            </a:r>
          </a:p>
          <a:p>
            <a:pPr lvl="2" eaLnBrk="1" hangingPunct="1">
              <a:lnSpc>
                <a:spcPct val="90000"/>
              </a:lnSpc>
              <a:buClr>
                <a:schemeClr val="tx2"/>
              </a:buClr>
              <a:buFontTx/>
              <a:buChar char="•"/>
            </a:pPr>
            <a:r>
              <a:rPr lang="en-US" altLang="en-US" sz="2000" dirty="0">
                <a:latin typeface="Arial Narrow" panose="020B0606020202030204" pitchFamily="34" charset="0"/>
              </a:rPr>
              <a:t>Fever or hypothermia</a:t>
            </a:r>
          </a:p>
          <a:p>
            <a:pPr lvl="1" eaLnBrk="1" hangingPunct="1">
              <a:lnSpc>
                <a:spcPct val="90000"/>
              </a:lnSpc>
              <a:buFontTx/>
              <a:buChar char="•"/>
            </a:pPr>
            <a:r>
              <a:rPr lang="en-US" altLang="en-US" sz="2400" dirty="0">
                <a:latin typeface="Arial Narrow" panose="020B0606020202030204" pitchFamily="34" charset="0"/>
              </a:rPr>
              <a:t>Anaphylactic</a:t>
            </a:r>
          </a:p>
          <a:p>
            <a:pPr lvl="2" eaLnBrk="1" hangingPunct="1">
              <a:lnSpc>
                <a:spcPct val="90000"/>
              </a:lnSpc>
              <a:buClr>
                <a:schemeClr val="tx2"/>
              </a:buClr>
              <a:buFontTx/>
              <a:buChar char="•"/>
            </a:pPr>
            <a:r>
              <a:rPr lang="en-US" altLang="en-US" sz="2000" dirty="0">
                <a:latin typeface="Arial Narrow" panose="020B0606020202030204" pitchFamily="34" charset="0"/>
              </a:rPr>
              <a:t>Tachycardia and hypotension</a:t>
            </a:r>
          </a:p>
          <a:p>
            <a:pPr lvl="2" eaLnBrk="1" hangingPunct="1">
              <a:lnSpc>
                <a:spcPct val="90000"/>
              </a:lnSpc>
              <a:buClr>
                <a:schemeClr val="tx2"/>
              </a:buClr>
              <a:buFontTx/>
              <a:buChar char="•"/>
            </a:pPr>
            <a:r>
              <a:rPr lang="en-US" altLang="en-US" sz="2000" dirty="0">
                <a:latin typeface="Arial Narrow" panose="020B0606020202030204" pitchFamily="34" charset="0"/>
              </a:rPr>
              <a:t>Wheezing, stridor, hives</a:t>
            </a:r>
          </a:p>
          <a:p>
            <a:pPr lvl="2" eaLnBrk="1" hangingPunct="1">
              <a:lnSpc>
                <a:spcPct val="90000"/>
              </a:lnSpc>
              <a:buClr>
                <a:schemeClr val="tx2"/>
              </a:buClr>
              <a:buFontTx/>
              <a:buChar char="•"/>
            </a:pPr>
            <a:r>
              <a:rPr lang="en-US" altLang="en-US" sz="2000" dirty="0">
                <a:latin typeface="Arial Narrow" panose="020B0606020202030204" pitchFamily="34" charset="0"/>
              </a:rPr>
              <a:t>Vomiting, abdominal cramps, diarrhea		</a:t>
            </a:r>
          </a:p>
          <a:p>
            <a:pPr lvl="1" eaLnBrk="1" hangingPunct="1">
              <a:lnSpc>
                <a:spcPct val="90000"/>
              </a:lnSpc>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5B2CAEE8-A715-468A-93ED-B20C560C2642}"/>
              </a:ext>
            </a:extLst>
          </p:cNvPr>
          <p:cNvSpPr>
            <a:spLocks noGrp="1" noChangeArrowheads="1"/>
          </p:cNvSpPr>
          <p:nvPr>
            <p:ph type="title"/>
          </p:nvPr>
        </p:nvSpPr>
        <p:spPr>
          <a:xfrm>
            <a:off x="609600" y="436146"/>
            <a:ext cx="10972800" cy="1143000"/>
          </a:xfrm>
        </p:spPr>
        <p:txBody>
          <a:bodyPr/>
          <a:lstStyle/>
          <a:p>
            <a:pPr eaLnBrk="1" hangingPunct="1">
              <a:defRPr/>
            </a:pPr>
            <a:r>
              <a:rPr lang="en-US" dirty="0">
                <a:latin typeface="Arial Narrow" panose="020B0606020202030204" pitchFamily="34" charset="0"/>
              </a:rPr>
              <a:t>Clinical Features of Shock</a:t>
            </a:r>
          </a:p>
        </p:txBody>
      </p:sp>
      <p:sp>
        <p:nvSpPr>
          <p:cNvPr id="3" name="Text Placeholder 2">
            <a:extLst>
              <a:ext uri="{FF2B5EF4-FFF2-40B4-BE49-F238E27FC236}">
                <a16:creationId xmlns:a16="http://schemas.microsoft.com/office/drawing/2014/main" xmlns="" id="{8B498793-930D-48A6-9B9C-9673573D3420}"/>
              </a:ext>
            </a:extLst>
          </p:cNvPr>
          <p:cNvSpPr>
            <a:spLocks noGrp="1"/>
          </p:cNvSpPr>
          <p:nvPr>
            <p:ph type="body" idx="1"/>
          </p:nvPr>
        </p:nvSpPr>
        <p:spPr>
          <a:xfrm>
            <a:off x="987288" y="1573971"/>
            <a:ext cx="3010268" cy="639762"/>
          </a:xfrm>
        </p:spPr>
        <p:txBody>
          <a:bodyPr/>
          <a:lstStyle/>
          <a:p>
            <a:r>
              <a:rPr lang="en-US" sz="2800" b="0" dirty="0">
                <a:latin typeface="Arial Narrow" panose="020B0606020202030204" pitchFamily="34" charset="0"/>
              </a:rPr>
              <a:t>Obstructive  Shock</a:t>
            </a:r>
          </a:p>
        </p:txBody>
      </p:sp>
      <p:sp>
        <p:nvSpPr>
          <p:cNvPr id="46083" name="Rectangle 3">
            <a:extLst>
              <a:ext uri="{FF2B5EF4-FFF2-40B4-BE49-F238E27FC236}">
                <a16:creationId xmlns:a16="http://schemas.microsoft.com/office/drawing/2014/main" xmlns="" id="{5E05F631-8ABD-4DDD-AC7A-DFA262790779}"/>
              </a:ext>
            </a:extLst>
          </p:cNvPr>
          <p:cNvSpPr>
            <a:spLocks noGrp="1" noChangeArrowheads="1"/>
          </p:cNvSpPr>
          <p:nvPr>
            <p:ph sz="half" idx="2"/>
          </p:nvPr>
        </p:nvSpPr>
        <p:spPr>
          <a:xfrm>
            <a:off x="987287" y="2572511"/>
            <a:ext cx="5398237" cy="3710884"/>
          </a:xfrm>
        </p:spPr>
        <p:txBody>
          <a:bodyPr/>
          <a:lstStyle/>
          <a:p>
            <a:pPr lvl="1" eaLnBrk="1" hangingPunct="1">
              <a:buFontTx/>
              <a:buChar char="•"/>
            </a:pPr>
            <a:r>
              <a:rPr lang="en-US" altLang="en-US" sz="2400" dirty="0">
                <a:latin typeface="Arial Narrow" panose="020B0606020202030204" pitchFamily="34" charset="0"/>
              </a:rPr>
              <a:t>Occlusive</a:t>
            </a:r>
          </a:p>
          <a:p>
            <a:pPr lvl="2" eaLnBrk="1" hangingPunct="1">
              <a:buClr>
                <a:schemeClr val="tx2"/>
              </a:buClr>
            </a:pPr>
            <a:r>
              <a:rPr lang="en-US" altLang="en-US" sz="2000" dirty="0">
                <a:latin typeface="Arial Narrow" panose="020B0606020202030204" pitchFamily="34" charset="0"/>
              </a:rPr>
              <a:t>Pulmonary Embolus</a:t>
            </a:r>
          </a:p>
          <a:p>
            <a:pPr lvl="3" eaLnBrk="1" hangingPunct="1">
              <a:buFontTx/>
              <a:buChar char="•"/>
            </a:pPr>
            <a:r>
              <a:rPr lang="en-US" altLang="en-US" sz="1800" dirty="0">
                <a:latin typeface="Arial Narrow" panose="020B0606020202030204" pitchFamily="34" charset="0"/>
              </a:rPr>
              <a:t>Sudden severe hypoxia</a:t>
            </a:r>
          </a:p>
          <a:p>
            <a:pPr lvl="3" eaLnBrk="1" hangingPunct="1">
              <a:buFontTx/>
              <a:buChar char="•"/>
            </a:pPr>
            <a:r>
              <a:rPr lang="en-US" altLang="en-US" sz="1800" dirty="0">
                <a:latin typeface="Arial Narrow" panose="020B0606020202030204" pitchFamily="34" charset="0"/>
              </a:rPr>
              <a:t>Underlying risk factors</a:t>
            </a:r>
          </a:p>
          <a:p>
            <a:pPr lvl="2" eaLnBrk="1" hangingPunct="1">
              <a:buClr>
                <a:schemeClr val="tx2"/>
              </a:buClr>
            </a:pPr>
            <a:r>
              <a:rPr lang="en-US" altLang="en-US" sz="2000" dirty="0">
                <a:latin typeface="Arial Narrow" panose="020B0606020202030204" pitchFamily="34" charset="0"/>
              </a:rPr>
              <a:t>Air Embolus</a:t>
            </a:r>
          </a:p>
          <a:p>
            <a:pPr lvl="3" eaLnBrk="1" hangingPunct="1">
              <a:buFontTx/>
              <a:buChar char="•"/>
            </a:pPr>
            <a:r>
              <a:rPr lang="en-US" altLang="en-US" sz="1800" dirty="0">
                <a:latin typeface="Arial Narrow" panose="020B0606020202030204" pitchFamily="34" charset="0"/>
              </a:rPr>
              <a:t>Murmur – “washing machine in heat”</a:t>
            </a:r>
          </a:p>
          <a:p>
            <a:pPr lvl="3" eaLnBrk="1" hangingPunct="1">
              <a:buFontTx/>
              <a:buChar char="•"/>
            </a:pPr>
            <a:r>
              <a:rPr lang="en-US" altLang="en-US" sz="1800" dirty="0">
                <a:latin typeface="Arial Narrow" panose="020B0606020202030204" pitchFamily="34" charset="0"/>
              </a:rPr>
              <a:t>Air entry site </a:t>
            </a:r>
          </a:p>
          <a:p>
            <a:pPr lvl="4" eaLnBrk="1" hangingPunct="1">
              <a:buClr>
                <a:schemeClr val="tx2"/>
              </a:buClr>
            </a:pPr>
            <a:r>
              <a:rPr lang="en-US" altLang="en-US" sz="1800" dirty="0">
                <a:latin typeface="Arial Narrow" panose="020B0606020202030204" pitchFamily="34" charset="0"/>
              </a:rPr>
              <a:t>Penetrating chest trauma with open pneumothorax</a:t>
            </a:r>
          </a:p>
          <a:p>
            <a:pPr lvl="4" eaLnBrk="1" hangingPunct="1">
              <a:buClr>
                <a:schemeClr val="tx2"/>
              </a:buClr>
            </a:pPr>
            <a:r>
              <a:rPr lang="en-US" altLang="en-US" sz="1800" dirty="0">
                <a:latin typeface="Arial Narrow" panose="020B0606020202030204" pitchFamily="34" charset="0"/>
              </a:rPr>
              <a:t>Open central lines</a:t>
            </a:r>
          </a:p>
          <a:p>
            <a:pPr lvl="2" eaLnBrk="1" hangingPunct="1">
              <a:buClr>
                <a:schemeClr val="tx2"/>
              </a:buClr>
              <a:buFontTx/>
              <a:buChar char="•"/>
            </a:pPr>
            <a:endParaRPr lang="en-US" altLang="en-US" sz="2000" dirty="0"/>
          </a:p>
        </p:txBody>
      </p:sp>
      <p:sp>
        <p:nvSpPr>
          <p:cNvPr id="4" name="Text Placeholder 3">
            <a:extLst>
              <a:ext uri="{FF2B5EF4-FFF2-40B4-BE49-F238E27FC236}">
                <a16:creationId xmlns:a16="http://schemas.microsoft.com/office/drawing/2014/main" xmlns="" id="{737B56C0-954C-41DA-B4B7-A2AEEEA2BBB7}"/>
              </a:ext>
            </a:extLst>
          </p:cNvPr>
          <p:cNvSpPr>
            <a:spLocks noGrp="1"/>
          </p:cNvSpPr>
          <p:nvPr>
            <p:ph type="body" sz="quarter" idx="3"/>
          </p:nvPr>
        </p:nvSpPr>
        <p:spPr>
          <a:xfrm rot="10800000" flipH="1" flipV="1">
            <a:off x="3997556" y="1599754"/>
            <a:ext cx="3010267" cy="639762"/>
          </a:xfrm>
        </p:spPr>
        <p:txBody>
          <a:bodyPr/>
          <a:lstStyle/>
          <a:p>
            <a:r>
              <a:rPr lang="en-US" sz="2800" b="0" dirty="0">
                <a:latin typeface="Arial Narrow" panose="020B0606020202030204" pitchFamily="34" charset="0"/>
              </a:rPr>
              <a:t>( Impedes blood flow)</a:t>
            </a:r>
            <a:endParaRPr lang="en-US" sz="2800" dirty="0"/>
          </a:p>
        </p:txBody>
      </p:sp>
      <p:sp>
        <p:nvSpPr>
          <p:cNvPr id="2" name="Content Placeholder 1">
            <a:extLst>
              <a:ext uri="{FF2B5EF4-FFF2-40B4-BE49-F238E27FC236}">
                <a16:creationId xmlns:a16="http://schemas.microsoft.com/office/drawing/2014/main" xmlns="" id="{A2751E25-DBEB-4D8C-B0D5-E6E15CDC76AC}"/>
              </a:ext>
            </a:extLst>
          </p:cNvPr>
          <p:cNvSpPr>
            <a:spLocks noGrp="1"/>
          </p:cNvSpPr>
          <p:nvPr>
            <p:ph sz="quarter" idx="4"/>
          </p:nvPr>
        </p:nvSpPr>
        <p:spPr>
          <a:xfrm>
            <a:off x="6385524" y="2598739"/>
            <a:ext cx="4309644" cy="3951288"/>
          </a:xfrm>
        </p:spPr>
        <p:txBody>
          <a:bodyPr/>
          <a:lstStyle/>
          <a:p>
            <a:pPr lvl="1" eaLnBrk="1" hangingPunct="1">
              <a:buFontTx/>
              <a:buChar char="•"/>
            </a:pPr>
            <a:r>
              <a:rPr lang="en-US" altLang="en-US" sz="2400" dirty="0">
                <a:solidFill>
                  <a:srgbClr val="FFFFFF"/>
                </a:solidFill>
                <a:latin typeface="Arial Narrow" panose="020B0606020202030204" pitchFamily="34" charset="0"/>
              </a:rPr>
              <a:t>Compressive</a:t>
            </a:r>
          </a:p>
          <a:p>
            <a:pPr lvl="2" eaLnBrk="1" hangingPunct="1">
              <a:buClr>
                <a:srgbClr val="FFCC66"/>
              </a:buClr>
            </a:pPr>
            <a:r>
              <a:rPr lang="en-US" altLang="en-US" sz="2000" dirty="0">
                <a:solidFill>
                  <a:srgbClr val="FFFFFF"/>
                </a:solidFill>
                <a:latin typeface="Arial Narrow" panose="020B0606020202030204" pitchFamily="34" charset="0"/>
              </a:rPr>
              <a:t>Tension pneumothorax</a:t>
            </a:r>
          </a:p>
          <a:p>
            <a:pPr lvl="3" eaLnBrk="1" hangingPunct="1">
              <a:buFontTx/>
              <a:buChar char="•"/>
            </a:pPr>
            <a:r>
              <a:rPr lang="en-US" altLang="en-US" sz="1800" dirty="0">
                <a:solidFill>
                  <a:srgbClr val="FFFFFF"/>
                </a:solidFill>
                <a:latin typeface="Arial Narrow" panose="020B0606020202030204" pitchFamily="34" charset="0"/>
              </a:rPr>
              <a:t>Absent breath sounds</a:t>
            </a:r>
          </a:p>
          <a:p>
            <a:pPr lvl="3" eaLnBrk="1" hangingPunct="1">
              <a:buFontTx/>
              <a:buChar char="•"/>
            </a:pPr>
            <a:r>
              <a:rPr lang="en-US" altLang="en-US" sz="1800" dirty="0">
                <a:solidFill>
                  <a:srgbClr val="FFFFFF"/>
                </a:solidFill>
                <a:latin typeface="Arial Narrow" panose="020B0606020202030204" pitchFamily="34" charset="0"/>
              </a:rPr>
              <a:t>Hyper-resonance</a:t>
            </a:r>
          </a:p>
          <a:p>
            <a:pPr lvl="3" eaLnBrk="1" hangingPunct="1">
              <a:buFontTx/>
              <a:buChar char="•"/>
            </a:pPr>
            <a:r>
              <a:rPr lang="en-US" altLang="en-US" sz="1800" dirty="0">
                <a:solidFill>
                  <a:srgbClr val="FFFFFF"/>
                </a:solidFill>
                <a:latin typeface="Arial Narrow" panose="020B0606020202030204" pitchFamily="34" charset="0"/>
              </a:rPr>
              <a:t>Deviated trachea</a:t>
            </a:r>
          </a:p>
          <a:p>
            <a:pPr lvl="3" eaLnBrk="1" hangingPunct="1">
              <a:buFontTx/>
              <a:buChar char="•"/>
            </a:pPr>
            <a:r>
              <a:rPr lang="en-US" altLang="en-US" sz="1800" dirty="0">
                <a:solidFill>
                  <a:srgbClr val="FFFFFF"/>
                </a:solidFill>
                <a:latin typeface="Arial Narrow" panose="020B0606020202030204" pitchFamily="34" charset="0"/>
              </a:rPr>
              <a:t>Distended neck veins</a:t>
            </a:r>
          </a:p>
          <a:p>
            <a:pPr lvl="2" eaLnBrk="1" hangingPunct="1">
              <a:buClr>
                <a:srgbClr val="FFCC66"/>
              </a:buClr>
            </a:pPr>
            <a:r>
              <a:rPr lang="en-US" altLang="en-US" sz="2000" dirty="0">
                <a:solidFill>
                  <a:srgbClr val="FFFFFF"/>
                </a:solidFill>
                <a:latin typeface="Arial Narrow" panose="020B0606020202030204" pitchFamily="34" charset="0"/>
              </a:rPr>
              <a:t>Cardiac tamponade</a:t>
            </a:r>
          </a:p>
          <a:p>
            <a:pPr lvl="3" eaLnBrk="1" hangingPunct="1">
              <a:buFontTx/>
              <a:buChar char="•"/>
            </a:pPr>
            <a:r>
              <a:rPr lang="en-US" altLang="en-US" sz="1800" dirty="0">
                <a:solidFill>
                  <a:srgbClr val="FFFFFF"/>
                </a:solidFill>
                <a:latin typeface="Arial Narrow" panose="020B0606020202030204" pitchFamily="34" charset="0"/>
              </a:rPr>
              <a:t>Hypotension</a:t>
            </a:r>
          </a:p>
          <a:p>
            <a:pPr lvl="3" eaLnBrk="1" hangingPunct="1">
              <a:buFontTx/>
              <a:buChar char="•"/>
            </a:pPr>
            <a:r>
              <a:rPr lang="en-US" altLang="en-US" sz="1800" dirty="0">
                <a:solidFill>
                  <a:srgbClr val="FFFFFF"/>
                </a:solidFill>
                <a:latin typeface="Arial Narrow" panose="020B0606020202030204" pitchFamily="34" charset="0"/>
              </a:rPr>
              <a:t>Muffled heart tones</a:t>
            </a:r>
          </a:p>
          <a:p>
            <a:pPr lvl="3" eaLnBrk="1" hangingPunct="1">
              <a:buFontTx/>
              <a:buChar char="•"/>
            </a:pPr>
            <a:r>
              <a:rPr lang="en-US" altLang="en-US" sz="1800" dirty="0">
                <a:solidFill>
                  <a:srgbClr val="FFFFFF"/>
                </a:solidFill>
                <a:latin typeface="Arial Narrow" panose="020B0606020202030204" pitchFamily="34" charset="0"/>
              </a:rPr>
              <a:t>Distended neck veins</a:t>
            </a:r>
            <a:endParaRPr lang="en-US"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6BD65-E229-4D96-A2E8-7F921B4C2844}"/>
              </a:ext>
            </a:extLst>
          </p:cNvPr>
          <p:cNvSpPr>
            <a:spLocks noGrp="1"/>
          </p:cNvSpPr>
          <p:nvPr>
            <p:ph type="title"/>
          </p:nvPr>
        </p:nvSpPr>
        <p:spPr/>
        <p:txBody>
          <a:bodyPr/>
          <a:lstStyle/>
          <a:p>
            <a:r>
              <a:rPr lang="en-US" dirty="0">
                <a:latin typeface="Arial Narrow" panose="020B0606020202030204" pitchFamily="34" charset="0"/>
              </a:rPr>
              <a:t>Shock Summary</a:t>
            </a:r>
          </a:p>
        </p:txBody>
      </p:sp>
      <p:sp>
        <p:nvSpPr>
          <p:cNvPr id="3" name="Content Placeholder 2">
            <a:extLst>
              <a:ext uri="{FF2B5EF4-FFF2-40B4-BE49-F238E27FC236}">
                <a16:creationId xmlns:a16="http://schemas.microsoft.com/office/drawing/2014/main" xmlns="" id="{609B5EF6-5D8F-4ED6-83D0-6BF9FA2B19E1}"/>
              </a:ext>
            </a:extLst>
          </p:cNvPr>
          <p:cNvSpPr>
            <a:spLocks noGrp="1"/>
          </p:cNvSpPr>
          <p:nvPr>
            <p:ph idx="1"/>
          </p:nvPr>
        </p:nvSpPr>
        <p:spPr/>
        <p:txBody>
          <a:bodyPr/>
          <a:lstStyle/>
          <a:p>
            <a:pPr lvl="0" eaLnBrk="1" hangingPunct="1">
              <a:lnSpc>
                <a:spcPct val="90000"/>
              </a:lnSpc>
              <a:buClr>
                <a:srgbClr val="3366FF"/>
              </a:buClr>
              <a:buSzPct val="80000"/>
            </a:pPr>
            <a:r>
              <a:rPr lang="en-US" altLang="en-US" dirty="0">
                <a:solidFill>
                  <a:srgbClr val="FFFFFF"/>
                </a:solidFill>
                <a:latin typeface="Arial Narrow" panose="020B0606020202030204" pitchFamily="34" charset="0"/>
              </a:rPr>
              <a:t>Time is of the essence</a:t>
            </a:r>
          </a:p>
          <a:p>
            <a:pPr lvl="0" eaLnBrk="1" hangingPunct="1">
              <a:lnSpc>
                <a:spcPct val="90000"/>
              </a:lnSpc>
              <a:buClr>
                <a:srgbClr val="3366FF"/>
              </a:buClr>
              <a:buSzPct val="80000"/>
              <a:buNone/>
            </a:pPr>
            <a:r>
              <a:rPr lang="en-US" altLang="en-US" dirty="0">
                <a:solidFill>
                  <a:srgbClr val="FFFFFF"/>
                </a:solidFill>
                <a:latin typeface="Arial Narrow" panose="020B0606020202030204" pitchFamily="34" charset="0"/>
              </a:rPr>
              <a:t>  </a:t>
            </a:r>
          </a:p>
          <a:p>
            <a:pPr lvl="0" eaLnBrk="1" hangingPunct="1">
              <a:lnSpc>
                <a:spcPct val="90000"/>
              </a:lnSpc>
              <a:buClr>
                <a:srgbClr val="3366FF"/>
              </a:buClr>
              <a:buSzPct val="80000"/>
            </a:pPr>
            <a:r>
              <a:rPr lang="en-US" altLang="en-US" dirty="0">
                <a:solidFill>
                  <a:srgbClr val="FFFFFF"/>
                </a:solidFill>
                <a:latin typeface="Arial Narrow" panose="020B0606020202030204" pitchFamily="34" charset="0"/>
              </a:rPr>
              <a:t>All trauma patients are in hypovolemic shock till proven otherwise</a:t>
            </a:r>
          </a:p>
          <a:p>
            <a:pPr lvl="1" eaLnBrk="1" hangingPunct="1">
              <a:lnSpc>
                <a:spcPct val="90000"/>
              </a:lnSpc>
              <a:buClr>
                <a:srgbClr val="FFFFFF"/>
              </a:buClr>
              <a:buSzPct val="90000"/>
              <a:buNone/>
            </a:pPr>
            <a:endParaRPr lang="en-US" altLang="en-US" dirty="0">
              <a:solidFill>
                <a:srgbClr val="FFFFFF"/>
              </a:solidFill>
              <a:latin typeface="Arial Narrow" panose="020B0606020202030204" pitchFamily="34" charset="0"/>
            </a:endParaRPr>
          </a:p>
          <a:p>
            <a:pPr lvl="1" eaLnBrk="1" hangingPunct="1">
              <a:lnSpc>
                <a:spcPct val="90000"/>
              </a:lnSpc>
              <a:buClr>
                <a:srgbClr val="FFFFFF"/>
              </a:buClr>
              <a:buSzPct val="90000"/>
              <a:buFontTx/>
              <a:buChar char="•"/>
            </a:pPr>
            <a:r>
              <a:rPr lang="en-US" altLang="en-US" dirty="0">
                <a:solidFill>
                  <a:srgbClr val="FFFFFF"/>
                </a:solidFill>
                <a:latin typeface="Arial Narrow" panose="020B0606020202030204" pitchFamily="34" charset="0"/>
              </a:rPr>
              <a:t>Common things occur commonly, but…</a:t>
            </a:r>
          </a:p>
          <a:p>
            <a:pPr lvl="1" eaLnBrk="1" hangingPunct="1">
              <a:lnSpc>
                <a:spcPct val="90000"/>
              </a:lnSpc>
              <a:buClr>
                <a:srgbClr val="FFFFFF"/>
              </a:buClr>
              <a:buSzPct val="90000"/>
              <a:buFontTx/>
              <a:buChar char="•"/>
            </a:pPr>
            <a:r>
              <a:rPr lang="en-US" altLang="en-US" dirty="0">
                <a:solidFill>
                  <a:srgbClr val="FFFFFF"/>
                </a:solidFill>
                <a:latin typeface="Arial Narrow" panose="020B0606020202030204" pitchFamily="34" charset="0"/>
              </a:rPr>
              <a:t>If you never think of a diagnosis – you will never make it</a:t>
            </a:r>
          </a:p>
          <a:p>
            <a:endParaRPr lang="en-US" dirty="0"/>
          </a:p>
        </p:txBody>
      </p:sp>
    </p:spTree>
    <p:extLst>
      <p:ext uri="{BB962C8B-B14F-4D97-AF65-F5344CB8AC3E}">
        <p14:creationId xmlns:p14="http://schemas.microsoft.com/office/powerpoint/2010/main" val="9581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9FD57-A5F4-4851-BE51-A370889F5C84}"/>
              </a:ext>
            </a:extLst>
          </p:cNvPr>
          <p:cNvSpPr>
            <a:spLocks noGrp="1"/>
          </p:cNvSpPr>
          <p:nvPr>
            <p:ph type="title"/>
          </p:nvPr>
        </p:nvSpPr>
        <p:spPr>
          <a:xfrm>
            <a:off x="914400" y="217004"/>
            <a:ext cx="10363200" cy="1143000"/>
          </a:xfrm>
        </p:spPr>
        <p:txBody>
          <a:bodyPr/>
          <a:lstStyle/>
          <a:p>
            <a:r>
              <a:rPr lang="en-US" dirty="0">
                <a:latin typeface="Arial Narrow" panose="020B0606020202030204" pitchFamily="34" charset="0"/>
              </a:rPr>
              <a:t>Management Plan</a:t>
            </a:r>
          </a:p>
        </p:txBody>
      </p:sp>
      <p:sp>
        <p:nvSpPr>
          <p:cNvPr id="3" name="Content Placeholder 2">
            <a:extLst>
              <a:ext uri="{FF2B5EF4-FFF2-40B4-BE49-F238E27FC236}">
                <a16:creationId xmlns:a16="http://schemas.microsoft.com/office/drawing/2014/main" xmlns="" id="{48857ACE-5C7D-4E5C-88A9-D722DE5FA7F1}"/>
              </a:ext>
            </a:extLst>
          </p:cNvPr>
          <p:cNvSpPr>
            <a:spLocks noGrp="1"/>
          </p:cNvSpPr>
          <p:nvPr>
            <p:ph idx="1"/>
          </p:nvPr>
        </p:nvSpPr>
        <p:spPr>
          <a:xfrm>
            <a:off x="2272748" y="1371599"/>
            <a:ext cx="7646504" cy="4817165"/>
          </a:xfrm>
        </p:spPr>
        <p:txBody>
          <a:bodyPr/>
          <a:lstStyle/>
          <a:p>
            <a:r>
              <a:rPr lang="en-US" dirty="0">
                <a:latin typeface="Arial Narrow" panose="020B0606020202030204" pitchFamily="34" charset="0"/>
              </a:rPr>
              <a:t>Stop life-threatening external hemorrhage !</a:t>
            </a:r>
          </a:p>
          <a:p>
            <a:r>
              <a:rPr lang="en-US" dirty="0">
                <a:latin typeface="Arial Narrow" panose="020B0606020202030204" pitchFamily="34" charset="0"/>
              </a:rPr>
              <a:t>Assure a secure airway if unconscious</a:t>
            </a:r>
          </a:p>
          <a:p>
            <a:pPr lvl="1"/>
            <a:r>
              <a:rPr lang="en-US" sz="2400" dirty="0">
                <a:latin typeface="Arial Narrow" panose="020B0606020202030204" pitchFamily="34" charset="0"/>
              </a:rPr>
              <a:t>Head tilt - Chin lift</a:t>
            </a:r>
          </a:p>
          <a:p>
            <a:pPr lvl="1"/>
            <a:r>
              <a:rPr lang="en-US" sz="2400" dirty="0">
                <a:latin typeface="Arial Narrow" panose="020B0606020202030204" pitchFamily="34" charset="0"/>
              </a:rPr>
              <a:t>Jaw-thrust with neck stabilization if suspected neck injury</a:t>
            </a:r>
          </a:p>
          <a:p>
            <a:pPr lvl="1"/>
            <a:r>
              <a:rPr lang="en-US" sz="2400" dirty="0">
                <a:latin typeface="Arial Narrow" panose="020B0606020202030204" pitchFamily="34" charset="0"/>
              </a:rPr>
              <a:t>Nasopharyngeal or oral airway</a:t>
            </a:r>
          </a:p>
          <a:p>
            <a:r>
              <a:rPr lang="en-US" dirty="0">
                <a:latin typeface="Arial Narrow" panose="020B0606020202030204" pitchFamily="34" charset="0"/>
              </a:rPr>
              <a:t>Treat breathing issues</a:t>
            </a:r>
          </a:p>
          <a:p>
            <a:pPr lvl="1"/>
            <a:r>
              <a:rPr lang="en-US" sz="2400" dirty="0">
                <a:latin typeface="Arial Narrow" panose="020B0606020202030204" pitchFamily="34" charset="0"/>
              </a:rPr>
              <a:t>Vent a tension pneumothorax</a:t>
            </a:r>
          </a:p>
          <a:p>
            <a:pPr lvl="1"/>
            <a:r>
              <a:rPr lang="en-US" sz="2400" dirty="0">
                <a:latin typeface="Arial Narrow" panose="020B0606020202030204" pitchFamily="34" charset="0"/>
              </a:rPr>
              <a:t>Cover a sucking chest wound</a:t>
            </a:r>
          </a:p>
          <a:p>
            <a:pPr lvl="1"/>
            <a:r>
              <a:rPr lang="en-US" sz="2400" dirty="0">
                <a:latin typeface="Arial Narrow" panose="020B0606020202030204" pitchFamily="34" charset="0"/>
              </a:rPr>
              <a:t>Support ventilation if needed (</a:t>
            </a:r>
            <a:r>
              <a:rPr lang="en-US" sz="2400" dirty="0" err="1">
                <a:latin typeface="Arial Narrow" panose="020B0606020202030204" pitchFamily="34" charset="0"/>
              </a:rPr>
              <a:t>Ambu</a:t>
            </a:r>
            <a:r>
              <a:rPr lang="en-US" sz="2400" dirty="0">
                <a:latin typeface="Arial Narrow" panose="020B0606020202030204" pitchFamily="34" charset="0"/>
              </a:rPr>
              <a:t> bag, oxygen)</a:t>
            </a:r>
            <a:r>
              <a:rPr lang="en-US" sz="2400" dirty="0">
                <a:solidFill>
                  <a:srgbClr val="FFFF00"/>
                </a:solidFill>
                <a:latin typeface="Arial Narrow" panose="020B0606020202030204" pitchFamily="34" charset="0"/>
              </a:rPr>
              <a:t>	</a:t>
            </a:r>
          </a:p>
          <a:p>
            <a:endParaRPr lang="en-US" dirty="0"/>
          </a:p>
        </p:txBody>
      </p:sp>
    </p:spTree>
    <p:extLst>
      <p:ext uri="{BB962C8B-B14F-4D97-AF65-F5344CB8AC3E}">
        <p14:creationId xmlns:p14="http://schemas.microsoft.com/office/powerpoint/2010/main" val="89699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33E43-DFFE-43ED-9E46-47D5768C2926}"/>
              </a:ext>
            </a:extLst>
          </p:cNvPr>
          <p:cNvSpPr>
            <a:spLocks noGrp="1"/>
          </p:cNvSpPr>
          <p:nvPr>
            <p:ph type="title"/>
          </p:nvPr>
        </p:nvSpPr>
        <p:spPr>
          <a:xfrm>
            <a:off x="2209799" y="160607"/>
            <a:ext cx="8232913" cy="745587"/>
          </a:xfrm>
        </p:spPr>
        <p:txBody>
          <a:bodyPr/>
          <a:lstStyle/>
          <a:p>
            <a:r>
              <a:rPr lang="en-US" dirty="0">
                <a:latin typeface="Arial Narrow" panose="020B0606020202030204" pitchFamily="34" charset="0"/>
              </a:rPr>
              <a:t>Management Plan – External Bleeding</a:t>
            </a:r>
          </a:p>
        </p:txBody>
      </p:sp>
      <p:pic>
        <p:nvPicPr>
          <p:cNvPr id="5" name="Content Placeholder 4">
            <a:extLst>
              <a:ext uri="{FF2B5EF4-FFF2-40B4-BE49-F238E27FC236}">
                <a16:creationId xmlns:a16="http://schemas.microsoft.com/office/drawing/2014/main" xmlns="" id="{EB9B6591-9897-444C-8225-C6C7DC62C8D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36354" y="906194"/>
            <a:ext cx="4872201" cy="5791199"/>
          </a:xfrm>
        </p:spPr>
      </p:pic>
    </p:spTree>
    <p:extLst>
      <p:ext uri="{BB962C8B-B14F-4D97-AF65-F5344CB8AC3E}">
        <p14:creationId xmlns:p14="http://schemas.microsoft.com/office/powerpoint/2010/main" val="278575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A5E93-05A1-4DF5-804C-9FE893430136}"/>
              </a:ext>
            </a:extLst>
          </p:cNvPr>
          <p:cNvSpPr>
            <a:spLocks noGrp="1"/>
          </p:cNvSpPr>
          <p:nvPr>
            <p:ph type="title"/>
          </p:nvPr>
        </p:nvSpPr>
        <p:spPr/>
        <p:txBody>
          <a:bodyPr/>
          <a:lstStyle/>
          <a:p>
            <a:r>
              <a:rPr lang="en-US" dirty="0">
                <a:latin typeface="Arial Narrow" panose="020B0606020202030204" pitchFamily="34" charset="0"/>
              </a:rPr>
              <a:t>Management Plan – External Hemorrhage</a:t>
            </a:r>
          </a:p>
        </p:txBody>
      </p:sp>
      <p:sp>
        <p:nvSpPr>
          <p:cNvPr id="8" name="Content Placeholder 7">
            <a:extLst>
              <a:ext uri="{FF2B5EF4-FFF2-40B4-BE49-F238E27FC236}">
                <a16:creationId xmlns:a16="http://schemas.microsoft.com/office/drawing/2014/main" xmlns="" id="{9E053749-E751-4D83-97E2-C4BCF56C435F}"/>
              </a:ext>
            </a:extLst>
          </p:cNvPr>
          <p:cNvSpPr>
            <a:spLocks noGrp="1"/>
          </p:cNvSpPr>
          <p:nvPr>
            <p:ph sz="half" idx="1"/>
          </p:nvPr>
        </p:nvSpPr>
        <p:spPr/>
        <p:txBody>
          <a:bodyPr/>
          <a:lstStyle/>
          <a:p>
            <a:r>
              <a:rPr lang="en-US" dirty="0">
                <a:latin typeface="Arial Narrow" panose="020B0606020202030204" pitchFamily="34" charset="0"/>
              </a:rPr>
              <a:t>Place a tourniquet</a:t>
            </a:r>
          </a:p>
          <a:p>
            <a:endParaRPr lang="en-US" dirty="0">
              <a:latin typeface="Arial Narrow" panose="020B0606020202030204" pitchFamily="34" charset="0"/>
            </a:endParaRPr>
          </a:p>
        </p:txBody>
      </p:sp>
      <p:sp>
        <p:nvSpPr>
          <p:cNvPr id="6" name="object 9">
            <a:extLst>
              <a:ext uri="{FF2B5EF4-FFF2-40B4-BE49-F238E27FC236}">
                <a16:creationId xmlns:a16="http://schemas.microsoft.com/office/drawing/2014/main" xmlns="" id="{6878EA91-1CDC-49DF-B2B6-8C07D4673AE9}"/>
              </a:ext>
            </a:extLst>
          </p:cNvPr>
          <p:cNvSpPr/>
          <p:nvPr/>
        </p:nvSpPr>
        <p:spPr>
          <a:xfrm>
            <a:off x="914400" y="2729948"/>
            <a:ext cx="4934226" cy="3366052"/>
          </a:xfrm>
          <a:prstGeom prst="rect">
            <a:avLst/>
          </a:prstGeom>
          <a:blipFill>
            <a:blip r:embed="rId2" cstate="prin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7" name="object 10">
            <a:extLst>
              <a:ext uri="{FF2B5EF4-FFF2-40B4-BE49-F238E27FC236}">
                <a16:creationId xmlns:a16="http://schemas.microsoft.com/office/drawing/2014/main" xmlns="" id="{01D56442-EA38-4147-97D3-3A7B7933FFBC}"/>
              </a:ext>
            </a:extLst>
          </p:cNvPr>
          <p:cNvSpPr>
            <a:spLocks noGrp="1"/>
          </p:cNvSpPr>
          <p:nvPr>
            <p:ph sz="half" idx="2"/>
          </p:nvPr>
        </p:nvSpPr>
        <p:spPr>
          <a:xfrm rot="10800000" flipH="1" flipV="1">
            <a:off x="7019778" y="2729948"/>
            <a:ext cx="4303540" cy="3366052"/>
          </a:xfrm>
          <a:prstGeom prst="rect">
            <a:avLst/>
          </a:prstGeom>
          <a:blipFill>
            <a:blip r:embed="rId3"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407962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D36FC-5369-4B39-B48E-7045931158FD}"/>
              </a:ext>
            </a:extLst>
          </p:cNvPr>
          <p:cNvSpPr>
            <a:spLocks noGrp="1"/>
          </p:cNvSpPr>
          <p:nvPr>
            <p:ph type="title"/>
          </p:nvPr>
        </p:nvSpPr>
        <p:spPr>
          <a:xfrm>
            <a:off x="914400" y="298174"/>
            <a:ext cx="10363200" cy="927652"/>
          </a:xfrm>
        </p:spPr>
        <p:txBody>
          <a:bodyPr/>
          <a:lstStyle/>
          <a:p>
            <a:r>
              <a:rPr lang="en-US" dirty="0">
                <a:latin typeface="Arial Narrow" panose="020B0606020202030204" pitchFamily="34" charset="0"/>
              </a:rPr>
              <a:t>Management Plan – Airway Obstruction</a:t>
            </a:r>
          </a:p>
        </p:txBody>
      </p:sp>
      <p:sp>
        <p:nvSpPr>
          <p:cNvPr id="4" name="Content Placeholder 3">
            <a:extLst>
              <a:ext uri="{FF2B5EF4-FFF2-40B4-BE49-F238E27FC236}">
                <a16:creationId xmlns:a16="http://schemas.microsoft.com/office/drawing/2014/main" xmlns="" id="{7BA5D8D3-95A7-4F04-9888-A9CAE176AAF9}"/>
              </a:ext>
            </a:extLst>
          </p:cNvPr>
          <p:cNvSpPr>
            <a:spLocks noGrp="1"/>
          </p:cNvSpPr>
          <p:nvPr>
            <p:ph sz="half" idx="1"/>
          </p:nvPr>
        </p:nvSpPr>
        <p:spPr/>
        <p:txBody>
          <a:bodyPr/>
          <a:lstStyle/>
          <a:p>
            <a:r>
              <a:rPr lang="en-US" dirty="0">
                <a:latin typeface="Arial Narrow" panose="020B0606020202030204" pitchFamily="34" charset="0"/>
              </a:rPr>
              <a:t>Assure a secure airway if unconscious</a:t>
            </a:r>
          </a:p>
          <a:p>
            <a:pPr lvl="1"/>
            <a:r>
              <a:rPr lang="en-US" dirty="0">
                <a:latin typeface="Arial Narrow" panose="020B0606020202030204" pitchFamily="34" charset="0"/>
              </a:rPr>
              <a:t>Head tilt - Chin lift</a:t>
            </a:r>
          </a:p>
          <a:p>
            <a:pPr lvl="1"/>
            <a:r>
              <a:rPr lang="en-US" dirty="0">
                <a:latin typeface="Arial Narrow" panose="020B0606020202030204" pitchFamily="34" charset="0"/>
              </a:rPr>
              <a:t>Jaw-thrust with neck stabilization if suspected neck injury</a:t>
            </a:r>
          </a:p>
          <a:p>
            <a:pPr lvl="1"/>
            <a:r>
              <a:rPr lang="en-US" dirty="0">
                <a:latin typeface="Arial Narrow" panose="020B0606020202030204" pitchFamily="34" charset="0"/>
              </a:rPr>
              <a:t>Nasopharyngeal or oral airway</a:t>
            </a:r>
          </a:p>
          <a:p>
            <a:endParaRPr lang="en-US" dirty="0">
              <a:latin typeface="Arial Narrow" panose="020B0606020202030204" pitchFamily="34" charset="0"/>
            </a:endParaRPr>
          </a:p>
        </p:txBody>
      </p:sp>
      <p:pic>
        <p:nvPicPr>
          <p:cNvPr id="6" name="Picture 13" descr="obstructed and unobstructed airway">
            <a:extLst>
              <a:ext uri="{FF2B5EF4-FFF2-40B4-BE49-F238E27FC236}">
                <a16:creationId xmlns:a16="http://schemas.microsoft.com/office/drawing/2014/main" xmlns="" id="{372F3ABE-EA52-47E6-8A19-D38DE02E924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75444" y="1225826"/>
            <a:ext cx="3551583" cy="516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74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CF818-CC31-481F-936D-B9457489899A}"/>
              </a:ext>
            </a:extLst>
          </p:cNvPr>
          <p:cNvSpPr>
            <a:spLocks noGrp="1"/>
          </p:cNvSpPr>
          <p:nvPr>
            <p:ph type="title"/>
          </p:nvPr>
        </p:nvSpPr>
        <p:spPr/>
        <p:txBody>
          <a:bodyPr/>
          <a:lstStyle/>
          <a:p>
            <a:r>
              <a:rPr lang="en-US" dirty="0">
                <a:latin typeface="Arial Narrow" panose="020B0606020202030204" pitchFamily="34" charset="0"/>
              </a:rPr>
              <a:t>The Neighborhood Emergency Trauma Bag</a:t>
            </a:r>
          </a:p>
        </p:txBody>
      </p:sp>
      <p:sp>
        <p:nvSpPr>
          <p:cNvPr id="3" name="Content Placeholder 2">
            <a:extLst>
              <a:ext uri="{FF2B5EF4-FFF2-40B4-BE49-F238E27FC236}">
                <a16:creationId xmlns:a16="http://schemas.microsoft.com/office/drawing/2014/main" xmlns="" id="{48D8BF4B-176E-409A-A217-2EFEE6E1AC1E}"/>
              </a:ext>
            </a:extLst>
          </p:cNvPr>
          <p:cNvSpPr>
            <a:spLocks noGrp="1"/>
          </p:cNvSpPr>
          <p:nvPr>
            <p:ph idx="1"/>
          </p:nvPr>
        </p:nvSpPr>
        <p:spPr>
          <a:xfrm>
            <a:off x="1563756" y="1888435"/>
            <a:ext cx="9064487" cy="4114800"/>
          </a:xfrm>
        </p:spPr>
        <p:txBody>
          <a:bodyPr/>
          <a:lstStyle/>
          <a:p>
            <a:r>
              <a:rPr lang="en-US" dirty="0">
                <a:latin typeface="Arial Narrow" panose="020B0606020202030204" pitchFamily="34" charset="0"/>
              </a:rPr>
              <a:t>Purpose</a:t>
            </a:r>
          </a:p>
          <a:p>
            <a:pPr lvl="1"/>
            <a:r>
              <a:rPr lang="en-US" dirty="0">
                <a:latin typeface="Arial Narrow" panose="020B0606020202030204" pitchFamily="34" charset="0"/>
              </a:rPr>
              <a:t>Initial stabilizing care of significant life-threatening injury </a:t>
            </a:r>
          </a:p>
          <a:p>
            <a:pPr lvl="1"/>
            <a:r>
              <a:rPr lang="en-US" dirty="0">
                <a:latin typeface="Arial Narrow" panose="020B0606020202030204" pitchFamily="34" charset="0"/>
              </a:rPr>
              <a:t>Discussion of injuries for which this is beneficial</a:t>
            </a:r>
          </a:p>
          <a:p>
            <a:pPr lvl="1"/>
            <a:r>
              <a:rPr lang="en-US" dirty="0">
                <a:latin typeface="Arial Narrow" panose="020B0606020202030204" pitchFamily="34" charset="0"/>
              </a:rPr>
              <a:t>Explanation of:</a:t>
            </a:r>
          </a:p>
          <a:p>
            <a:pPr lvl="2"/>
            <a:r>
              <a:rPr lang="en-US" dirty="0">
                <a:latin typeface="Arial Narrow" panose="020B0606020202030204" pitchFamily="34" charset="0"/>
              </a:rPr>
              <a:t>Acute life-threatening airway and respiratory problems</a:t>
            </a:r>
          </a:p>
          <a:p>
            <a:pPr lvl="2"/>
            <a:r>
              <a:rPr lang="en-US" dirty="0">
                <a:latin typeface="Arial Narrow" panose="020B0606020202030204" pitchFamily="34" charset="0"/>
              </a:rPr>
              <a:t>Types of shock and its treatment in a resource limited environment</a:t>
            </a:r>
          </a:p>
          <a:p>
            <a:pPr lvl="1"/>
            <a:r>
              <a:rPr lang="en-US" dirty="0">
                <a:latin typeface="Arial Narrow" panose="020B0606020202030204" pitchFamily="34" charset="0"/>
              </a:rPr>
              <a:t>Review of contents of bag and how to use</a:t>
            </a:r>
          </a:p>
          <a:p>
            <a:pPr lvl="1"/>
            <a:r>
              <a:rPr lang="en-US" dirty="0">
                <a:latin typeface="Arial Narrow" panose="020B0606020202030204" pitchFamily="34" charset="0"/>
              </a:rPr>
              <a:t>Documentation of treatment given </a:t>
            </a:r>
          </a:p>
          <a:p>
            <a:pPr lvl="1"/>
            <a:endParaRPr lang="en-US" dirty="0">
              <a:latin typeface="Arial Narrow" panose="020B060602020203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36252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00AFE-A985-4D17-A3B8-7CCA2172B960}"/>
              </a:ext>
            </a:extLst>
          </p:cNvPr>
          <p:cNvSpPr>
            <a:spLocks noGrp="1"/>
          </p:cNvSpPr>
          <p:nvPr>
            <p:ph type="title"/>
          </p:nvPr>
        </p:nvSpPr>
        <p:spPr>
          <a:xfrm>
            <a:off x="914400" y="337930"/>
            <a:ext cx="10363200" cy="848139"/>
          </a:xfrm>
        </p:spPr>
        <p:txBody>
          <a:bodyPr/>
          <a:lstStyle/>
          <a:p>
            <a:r>
              <a:rPr lang="en-US" dirty="0">
                <a:latin typeface="Arial Narrow" panose="020B0606020202030204" pitchFamily="34" charset="0"/>
              </a:rPr>
              <a:t>Management Plan – Airway Obstruction</a:t>
            </a:r>
          </a:p>
        </p:txBody>
      </p:sp>
      <p:pic>
        <p:nvPicPr>
          <p:cNvPr id="5" name="Picture 5" descr="OpenAirway">
            <a:extLst>
              <a:ext uri="{FF2B5EF4-FFF2-40B4-BE49-F238E27FC236}">
                <a16:creationId xmlns:a16="http://schemas.microsoft.com/office/drawing/2014/main" xmlns="" id="{658D4458-B2B3-4F40-9B09-3A0A531903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14088" y="1981200"/>
            <a:ext cx="388062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xmlns="" id="{1F29CDA6-9A07-4289-8106-B669FB7D4A3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196008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AE1D0-2394-4481-8E18-D56B09529A95}"/>
              </a:ext>
            </a:extLst>
          </p:cNvPr>
          <p:cNvSpPr>
            <a:spLocks noGrp="1"/>
          </p:cNvSpPr>
          <p:nvPr>
            <p:ph type="title"/>
          </p:nvPr>
        </p:nvSpPr>
        <p:spPr>
          <a:xfrm>
            <a:off x="812800" y="190500"/>
            <a:ext cx="10363200" cy="1143000"/>
          </a:xfrm>
        </p:spPr>
        <p:txBody>
          <a:bodyPr/>
          <a:lstStyle/>
          <a:p>
            <a:r>
              <a:rPr lang="en-US" dirty="0">
                <a:latin typeface="Arial Narrow" panose="020B0606020202030204" pitchFamily="34" charset="0"/>
              </a:rPr>
              <a:t>Management Plan – Breathing Issues</a:t>
            </a:r>
          </a:p>
        </p:txBody>
      </p:sp>
      <p:sp>
        <p:nvSpPr>
          <p:cNvPr id="3" name="Content Placeholder 2">
            <a:extLst>
              <a:ext uri="{FF2B5EF4-FFF2-40B4-BE49-F238E27FC236}">
                <a16:creationId xmlns:a16="http://schemas.microsoft.com/office/drawing/2014/main" xmlns="" id="{A48EF569-ED6B-4707-A2D7-68978E30635D}"/>
              </a:ext>
            </a:extLst>
          </p:cNvPr>
          <p:cNvSpPr>
            <a:spLocks noGrp="1"/>
          </p:cNvSpPr>
          <p:nvPr>
            <p:ph sz="half" idx="1"/>
          </p:nvPr>
        </p:nvSpPr>
        <p:spPr>
          <a:xfrm>
            <a:off x="812800" y="1570382"/>
            <a:ext cx="5080000" cy="4114800"/>
          </a:xfrm>
        </p:spPr>
        <p:txBody>
          <a:bodyPr/>
          <a:lstStyle/>
          <a:p>
            <a:r>
              <a:rPr lang="en-US" dirty="0">
                <a:latin typeface="Arial Narrow" panose="020B0606020202030204" pitchFamily="34" charset="0"/>
              </a:rPr>
              <a:t>Treat breathing issues</a:t>
            </a:r>
          </a:p>
          <a:p>
            <a:pPr lvl="1"/>
            <a:r>
              <a:rPr lang="en-US" dirty="0">
                <a:latin typeface="Arial Narrow" panose="020B0606020202030204" pitchFamily="34" charset="0"/>
              </a:rPr>
              <a:t>Vent a tension pneumothorax</a:t>
            </a:r>
          </a:p>
          <a:p>
            <a:pPr lvl="1"/>
            <a:r>
              <a:rPr lang="en-US" dirty="0">
                <a:latin typeface="Arial Narrow" panose="020B0606020202030204" pitchFamily="34" charset="0"/>
              </a:rPr>
              <a:t>Cover a sucking chest wound</a:t>
            </a:r>
          </a:p>
          <a:p>
            <a:pPr lvl="1"/>
            <a:r>
              <a:rPr lang="en-US" dirty="0">
                <a:latin typeface="Arial Narrow" panose="020B0606020202030204" pitchFamily="34" charset="0"/>
              </a:rPr>
              <a:t>Support ventilation if needed (</a:t>
            </a:r>
            <a:r>
              <a:rPr lang="en-US" dirty="0" err="1">
                <a:latin typeface="Arial Narrow" panose="020B0606020202030204" pitchFamily="34" charset="0"/>
              </a:rPr>
              <a:t>Ambu</a:t>
            </a:r>
            <a:r>
              <a:rPr lang="en-US" dirty="0">
                <a:latin typeface="Arial Narrow" panose="020B0606020202030204" pitchFamily="34" charset="0"/>
              </a:rPr>
              <a:t> bag, oxygen)</a:t>
            </a:r>
            <a:r>
              <a:rPr lang="en-US" dirty="0">
                <a:solidFill>
                  <a:srgbClr val="FFFF00"/>
                </a:solidFill>
                <a:latin typeface="Arial Narrow" panose="020B0606020202030204" pitchFamily="34" charset="0"/>
              </a:rPr>
              <a:t>	</a:t>
            </a:r>
          </a:p>
          <a:p>
            <a:endParaRPr lang="en-US" dirty="0">
              <a:latin typeface="Arial Narrow" panose="020B0606020202030204" pitchFamily="34" charset="0"/>
            </a:endParaRPr>
          </a:p>
        </p:txBody>
      </p:sp>
      <p:pic>
        <p:nvPicPr>
          <p:cNvPr id="5" name="viEnlargeImgLayer_img_ctr" descr="https://i.ebayimg.com/images/g/HeMAAOSwVBRb4gRn/s-l1600.jpg">
            <a:extLst>
              <a:ext uri="{FF2B5EF4-FFF2-40B4-BE49-F238E27FC236}">
                <a16:creationId xmlns:a16="http://schemas.microsoft.com/office/drawing/2014/main" xmlns="" id="{36DFB571-FFB0-45EB-AD8B-90B1A6932142}"/>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80200" y="1333500"/>
            <a:ext cx="4699000" cy="4762500"/>
          </a:xfrm>
          <a:prstGeom prst="rect">
            <a:avLst/>
          </a:prstGeom>
          <a:noFill/>
          <a:ln>
            <a:noFill/>
          </a:ln>
        </p:spPr>
      </p:pic>
    </p:spTree>
    <p:extLst>
      <p:ext uri="{BB962C8B-B14F-4D97-AF65-F5344CB8AC3E}">
        <p14:creationId xmlns:p14="http://schemas.microsoft.com/office/powerpoint/2010/main" val="150825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3B453-4A4E-40D5-93AA-D7B56C80774C}"/>
              </a:ext>
            </a:extLst>
          </p:cNvPr>
          <p:cNvSpPr>
            <a:spLocks noGrp="1"/>
          </p:cNvSpPr>
          <p:nvPr>
            <p:ph type="title"/>
          </p:nvPr>
        </p:nvSpPr>
        <p:spPr>
          <a:xfrm>
            <a:off x="2209800" y="190500"/>
            <a:ext cx="7772400" cy="1143000"/>
          </a:xfrm>
        </p:spPr>
        <p:txBody>
          <a:bodyPr/>
          <a:lstStyle/>
          <a:p>
            <a:r>
              <a:rPr lang="en-US" dirty="0">
                <a:latin typeface="Arial Narrow" panose="020B0606020202030204" pitchFamily="34" charset="0"/>
              </a:rPr>
              <a:t>Management Plan – After ABC’s</a:t>
            </a:r>
          </a:p>
        </p:txBody>
      </p:sp>
      <p:sp>
        <p:nvSpPr>
          <p:cNvPr id="3" name="Content Placeholder 2">
            <a:extLst>
              <a:ext uri="{FF2B5EF4-FFF2-40B4-BE49-F238E27FC236}">
                <a16:creationId xmlns:a16="http://schemas.microsoft.com/office/drawing/2014/main" xmlns="" id="{A63965A6-DF64-4088-B138-B8C3CAF79F96}"/>
              </a:ext>
            </a:extLst>
          </p:cNvPr>
          <p:cNvSpPr>
            <a:spLocks noGrp="1"/>
          </p:cNvSpPr>
          <p:nvPr>
            <p:ph idx="1"/>
          </p:nvPr>
        </p:nvSpPr>
        <p:spPr>
          <a:xfrm>
            <a:off x="1126435" y="1331155"/>
            <a:ext cx="8855765" cy="4993445"/>
          </a:xfrm>
        </p:spPr>
        <p:txBody>
          <a:bodyPr/>
          <a:lstStyle/>
          <a:p>
            <a:r>
              <a:rPr lang="en-US" dirty="0">
                <a:latin typeface="Arial Narrow" panose="020B0606020202030204" pitchFamily="34" charset="0"/>
              </a:rPr>
              <a:t>Secure vascular access</a:t>
            </a:r>
          </a:p>
          <a:p>
            <a:r>
              <a:rPr lang="en-US" dirty="0">
                <a:latin typeface="Arial Narrow" panose="020B0606020202030204" pitchFamily="34" charset="0"/>
              </a:rPr>
              <a:t>Hypotensive resuscitation if bleeding not controlled</a:t>
            </a:r>
          </a:p>
          <a:p>
            <a:pPr lvl="0">
              <a:buClr>
                <a:srgbClr val="3366FF"/>
              </a:buClr>
            </a:pPr>
            <a:r>
              <a:rPr lang="en-US" dirty="0">
                <a:solidFill>
                  <a:schemeClr val="tx2">
                    <a:lumMod val="75000"/>
                  </a:schemeClr>
                </a:solidFill>
                <a:latin typeface="Arial Narrow" panose="020B0606020202030204" pitchFamily="34" charset="0"/>
              </a:rPr>
              <a:t>Splint fractures</a:t>
            </a:r>
          </a:p>
          <a:p>
            <a:r>
              <a:rPr lang="en-US" dirty="0">
                <a:solidFill>
                  <a:schemeClr val="tx2">
                    <a:lumMod val="75000"/>
                  </a:schemeClr>
                </a:solidFill>
                <a:latin typeface="Arial Narrow" panose="020B0606020202030204" pitchFamily="34" charset="0"/>
              </a:rPr>
              <a:t>Treat and cover open wounds</a:t>
            </a:r>
          </a:p>
          <a:p>
            <a:r>
              <a:rPr lang="en-US" dirty="0">
                <a:solidFill>
                  <a:schemeClr val="tx2">
                    <a:lumMod val="75000"/>
                  </a:schemeClr>
                </a:solidFill>
                <a:latin typeface="Arial Narrow" panose="020B0606020202030204" pitchFamily="34" charset="0"/>
              </a:rPr>
              <a:t>Prevent Hypothermia</a:t>
            </a:r>
          </a:p>
          <a:p>
            <a:r>
              <a:rPr lang="en-US" dirty="0">
                <a:solidFill>
                  <a:schemeClr val="tx2">
                    <a:lumMod val="75000"/>
                  </a:schemeClr>
                </a:solidFill>
                <a:latin typeface="Arial Narrow" panose="020B0606020202030204" pitchFamily="34" charset="0"/>
              </a:rPr>
              <a:t>Monitor and re-triage</a:t>
            </a:r>
          </a:p>
          <a:p>
            <a:r>
              <a:rPr lang="en-US" dirty="0">
                <a:solidFill>
                  <a:schemeClr val="tx2">
                    <a:lumMod val="75000"/>
                  </a:schemeClr>
                </a:solidFill>
                <a:latin typeface="Arial Narrow" panose="020B0606020202030204" pitchFamily="34" charset="0"/>
              </a:rPr>
              <a:t>Document the care given</a:t>
            </a:r>
          </a:p>
          <a:p>
            <a:r>
              <a:rPr lang="en-US" dirty="0">
                <a:solidFill>
                  <a:schemeClr val="tx2">
                    <a:lumMod val="75000"/>
                  </a:schemeClr>
                </a:solidFill>
                <a:latin typeface="Arial Narrow" panose="020B0606020202030204" pitchFamily="34" charset="0"/>
              </a:rPr>
              <a:t>Transport to definitive care ASAP</a:t>
            </a:r>
          </a:p>
        </p:txBody>
      </p:sp>
    </p:spTree>
    <p:extLst>
      <p:ext uri="{BB962C8B-B14F-4D97-AF65-F5344CB8AC3E}">
        <p14:creationId xmlns:p14="http://schemas.microsoft.com/office/powerpoint/2010/main" val="44164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6A360-FAAE-40DD-87EA-EC6D16F19729}"/>
              </a:ext>
            </a:extLst>
          </p:cNvPr>
          <p:cNvSpPr>
            <a:spLocks noGrp="1"/>
          </p:cNvSpPr>
          <p:nvPr>
            <p:ph type="title"/>
          </p:nvPr>
        </p:nvSpPr>
        <p:spPr>
          <a:xfrm>
            <a:off x="914400" y="0"/>
            <a:ext cx="10363200" cy="808383"/>
          </a:xfrm>
        </p:spPr>
        <p:txBody>
          <a:bodyPr/>
          <a:lstStyle/>
          <a:p>
            <a:r>
              <a:rPr lang="en-US" dirty="0">
                <a:latin typeface="Arial Narrow" panose="020B0606020202030204" pitchFamily="34" charset="0"/>
              </a:rPr>
              <a:t>Management Plan – Documentation Care </a:t>
            </a:r>
          </a:p>
        </p:txBody>
      </p:sp>
      <p:pic>
        <p:nvPicPr>
          <p:cNvPr id="7" name="Content Placeholder 6">
            <a:extLst>
              <a:ext uri="{FF2B5EF4-FFF2-40B4-BE49-F238E27FC236}">
                <a16:creationId xmlns:a16="http://schemas.microsoft.com/office/drawing/2014/main" xmlns="" id="{0573CCA5-6887-4AF7-B136-3E2C0C0AE49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3787" y="808383"/>
            <a:ext cx="7645493" cy="5859117"/>
          </a:xfrm>
        </p:spPr>
      </p:pic>
    </p:spTree>
    <p:extLst>
      <p:ext uri="{BB962C8B-B14F-4D97-AF65-F5344CB8AC3E}">
        <p14:creationId xmlns:p14="http://schemas.microsoft.com/office/powerpoint/2010/main" val="215940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xmlns="" id="{7756BD4B-D2AD-40D9-8C74-326D7D9EF146}"/>
              </a:ext>
            </a:extLst>
          </p:cNvPr>
          <p:cNvSpPr>
            <a:spLocks noGrp="1"/>
          </p:cNvSpPr>
          <p:nvPr>
            <p:ph type="title"/>
          </p:nvPr>
        </p:nvSpPr>
        <p:spPr>
          <a:xfrm>
            <a:off x="2209800" y="190500"/>
            <a:ext cx="7772400" cy="952500"/>
          </a:xfrm>
        </p:spPr>
        <p:txBody>
          <a:bodyPr/>
          <a:lstStyle/>
          <a:p>
            <a:r>
              <a:rPr lang="en-US" dirty="0">
                <a:latin typeface="Arial Narrow" panose="020B0606020202030204" pitchFamily="34" charset="0"/>
              </a:rPr>
              <a:t>Triage</a:t>
            </a:r>
          </a:p>
        </p:txBody>
      </p:sp>
      <p:pic>
        <p:nvPicPr>
          <p:cNvPr id="5" name="Content Placeholder 4">
            <a:extLst>
              <a:ext uri="{FF2B5EF4-FFF2-40B4-BE49-F238E27FC236}">
                <a16:creationId xmlns:a16="http://schemas.microsoft.com/office/drawing/2014/main" xmlns="" id="{AEEAEB1A-8B0A-4663-BF0C-EDBD0C9627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7110" y="1295400"/>
            <a:ext cx="7597780" cy="4953000"/>
          </a:xfrm>
        </p:spPr>
      </p:pic>
    </p:spTree>
    <p:extLst>
      <p:ext uri="{BB962C8B-B14F-4D97-AF65-F5344CB8AC3E}">
        <p14:creationId xmlns:p14="http://schemas.microsoft.com/office/powerpoint/2010/main" val="270760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E78E8-BF55-4E2B-8B4B-0CB48649C29F}"/>
              </a:ext>
            </a:extLst>
          </p:cNvPr>
          <p:cNvSpPr>
            <a:spLocks noGrp="1"/>
          </p:cNvSpPr>
          <p:nvPr>
            <p:ph type="title"/>
          </p:nvPr>
        </p:nvSpPr>
        <p:spPr>
          <a:xfrm>
            <a:off x="2209799" y="190500"/>
            <a:ext cx="7772400" cy="1143000"/>
          </a:xfrm>
        </p:spPr>
        <p:txBody>
          <a:bodyPr/>
          <a:lstStyle/>
          <a:p>
            <a:r>
              <a:rPr lang="en-US" dirty="0">
                <a:latin typeface="Arial Narrow" panose="020B0606020202030204" pitchFamily="34" charset="0"/>
              </a:rPr>
              <a:t>Triage</a:t>
            </a:r>
          </a:p>
        </p:txBody>
      </p:sp>
      <p:pic>
        <p:nvPicPr>
          <p:cNvPr id="8" name="Content Placeholder 7">
            <a:extLst>
              <a:ext uri="{FF2B5EF4-FFF2-40B4-BE49-F238E27FC236}">
                <a16:creationId xmlns:a16="http://schemas.microsoft.com/office/drawing/2014/main" xmlns="" id="{3FAF8E17-D549-4267-BCA9-30BEF10017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6683" y="1301848"/>
            <a:ext cx="6898632" cy="5022752"/>
          </a:xfrm>
        </p:spPr>
      </p:pic>
    </p:spTree>
    <p:extLst>
      <p:ext uri="{BB962C8B-B14F-4D97-AF65-F5344CB8AC3E}">
        <p14:creationId xmlns:p14="http://schemas.microsoft.com/office/powerpoint/2010/main" val="4037103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871C8-37BA-46B2-B3AF-EAF66EE9D709}"/>
              </a:ext>
            </a:extLst>
          </p:cNvPr>
          <p:cNvSpPr>
            <a:spLocks noGrp="1"/>
          </p:cNvSpPr>
          <p:nvPr>
            <p:ph type="title"/>
          </p:nvPr>
        </p:nvSpPr>
        <p:spPr>
          <a:xfrm>
            <a:off x="1015999" y="0"/>
            <a:ext cx="10363200" cy="928468"/>
          </a:xfrm>
        </p:spPr>
        <p:txBody>
          <a:bodyPr/>
          <a:lstStyle/>
          <a:p>
            <a:r>
              <a:rPr lang="en-US" dirty="0">
                <a:latin typeface="Arial Narrow" panose="020B0606020202030204" pitchFamily="34" charset="0"/>
              </a:rPr>
              <a:t>The Neighborhood Emergency Trauma Bag</a:t>
            </a:r>
          </a:p>
        </p:txBody>
      </p:sp>
      <p:sp>
        <p:nvSpPr>
          <p:cNvPr id="3" name="Content Placeholder 2">
            <a:extLst>
              <a:ext uri="{FF2B5EF4-FFF2-40B4-BE49-F238E27FC236}">
                <a16:creationId xmlns:a16="http://schemas.microsoft.com/office/drawing/2014/main" xmlns="" id="{077633ED-68CC-4229-98A2-7C872B4E28D3}"/>
              </a:ext>
            </a:extLst>
          </p:cNvPr>
          <p:cNvSpPr>
            <a:spLocks noGrp="1"/>
          </p:cNvSpPr>
          <p:nvPr>
            <p:ph sz="half" idx="1"/>
          </p:nvPr>
        </p:nvSpPr>
        <p:spPr>
          <a:xfrm>
            <a:off x="211015" y="801858"/>
            <a:ext cx="5783385" cy="6611816"/>
          </a:xfrm>
        </p:spPr>
        <p:txBody>
          <a:bodyPr/>
          <a:lstStyle/>
          <a:p>
            <a:pPr marL="0" marR="0" indent="0">
              <a:lnSpc>
                <a:spcPct val="115000"/>
              </a:lnSpc>
              <a:spcBef>
                <a:spcPts val="0"/>
              </a:spcBef>
              <a:spcAft>
                <a:spcPts val="0"/>
              </a:spcAft>
              <a:buNone/>
            </a:pPr>
            <a:r>
              <a:rPr lang="en-US" sz="2400" dirty="0">
                <a:latin typeface="Arial Narrow" panose="020B0606020202030204" pitchFamily="34" charset="0"/>
                <a:ea typeface="Calibri" panose="020F0502020204030204" pitchFamily="34" charset="0"/>
                <a:cs typeface="Times New Roman" panose="02020603050405020304" pitchFamily="18" charset="0"/>
              </a:rPr>
              <a:t>Contents</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2   Space Blankets </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1   CAT Tourniquet</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1   Collapsible Litter </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2   </a:t>
            </a:r>
            <a:r>
              <a:rPr lang="en-US" sz="1800" dirty="0" err="1">
                <a:latin typeface="Arial Narrow" panose="020B0606020202030204" pitchFamily="34" charset="0"/>
                <a:ea typeface="Calibri" panose="020F0502020204030204" pitchFamily="34" charset="0"/>
                <a:cs typeface="Times New Roman" panose="02020603050405020304" pitchFamily="18" charset="0"/>
              </a:rPr>
              <a:t>Chux</a:t>
            </a:r>
            <a:r>
              <a:rPr lang="en-US" sz="1800" dirty="0">
                <a:latin typeface="Arial Narrow" panose="020B0606020202030204" pitchFamily="34" charset="0"/>
                <a:ea typeface="Calibri" panose="020F0502020204030204" pitchFamily="34" charset="0"/>
                <a:cs typeface="Times New Roman" panose="02020603050405020304" pitchFamily="18" charset="0"/>
              </a:rPr>
              <a:t> Pads  23”X36” for litter </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3   Abdominal Bandages  8”X10”</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1   Elastic Bandage  4”X5yds</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1   Elastic Bandage 6”X5yds</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2   4X4 Sterile Gauze Sponges  (10/box)</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1   4X4 Non-Sterile 8-ply Gauze Sponges  (200/bag)</a:t>
            </a:r>
          </a:p>
          <a:p>
            <a:pPr marL="0" marR="0">
              <a:lnSpc>
                <a:spcPct val="115000"/>
              </a:lnSpc>
              <a:spcBef>
                <a:spcPts val="0"/>
              </a:spcBef>
              <a:spcAft>
                <a:spcPts val="0"/>
              </a:spcAft>
            </a:pPr>
            <a:r>
              <a:rPr lang="en-US" sz="1800" dirty="0">
                <a:latin typeface="Arial Narrow" panose="020B0606020202030204" pitchFamily="34" charset="0"/>
                <a:ea typeface="Calibri" panose="020F0502020204030204" pitchFamily="34" charset="0"/>
                <a:cs typeface="Times New Roman" panose="02020603050405020304" pitchFamily="18" charset="0"/>
              </a:rPr>
              <a:t>1   Stop the Bleed Kit – Advanced    or items below:</a:t>
            </a:r>
          </a:p>
          <a:p>
            <a:pPr marL="114300" lvl="1" indent="0">
              <a:lnSpc>
                <a:spcPct val="115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Arial Narrow" panose="020B0606020202030204" pitchFamily="34" charset="0"/>
                <a:ea typeface="Calibri" panose="020F0502020204030204" pitchFamily="34" charset="0"/>
                <a:cs typeface="Times New Roman" panose="02020603050405020304" pitchFamily="18" charset="0"/>
              </a:rPr>
              <a:t>1 Permanent Marker</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2 Pair of gloves – latex free, large</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1 CAT Tourniquet</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1 Emergency Bandage	</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1 Pair of Trauma Shears 7.5”</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2 Rolls of Primed, Compressed Gauze Dressing</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1 Pack of HALO Vents (2/pk)</a:t>
            </a:r>
          </a:p>
          <a:p>
            <a:pPr marL="0" marR="0" indent="0">
              <a:lnSpc>
                <a:spcPct val="115000"/>
              </a:lnSpc>
              <a:spcBef>
                <a:spcPts val="0"/>
              </a:spcBef>
              <a:spcAft>
                <a:spcPts val="0"/>
              </a:spcAft>
              <a:buNone/>
            </a:pPr>
            <a:r>
              <a:rPr lang="en-US" sz="1600" dirty="0">
                <a:latin typeface="Arial Narrow" panose="020B0606020202030204" pitchFamily="34" charset="0"/>
                <a:ea typeface="Calibri" panose="020F0502020204030204" pitchFamily="34" charset="0"/>
                <a:cs typeface="Times New Roman" panose="02020603050405020304" pitchFamily="18" charset="0"/>
              </a:rPr>
              <a:t>	1 </a:t>
            </a:r>
            <a:r>
              <a:rPr lang="en-US" sz="1600" dirty="0" err="1">
                <a:latin typeface="Arial Narrow" panose="020B0606020202030204" pitchFamily="34" charset="0"/>
                <a:ea typeface="Calibri" panose="020F0502020204030204" pitchFamily="34" charset="0"/>
                <a:cs typeface="Times New Roman" panose="02020603050405020304" pitchFamily="18" charset="0"/>
              </a:rPr>
              <a:t>QuickClot</a:t>
            </a:r>
            <a:r>
              <a:rPr lang="en-US" sz="1600" dirty="0">
                <a:latin typeface="Arial Narrow" panose="020B0606020202030204" pitchFamily="34" charset="0"/>
                <a:ea typeface="Calibri" panose="020F0502020204030204" pitchFamily="34" charset="0"/>
                <a:cs typeface="Times New Roman" panose="02020603050405020304" pitchFamily="18" charset="0"/>
              </a:rPr>
              <a:t> Combat Gauze  3”X4yds</a:t>
            </a:r>
          </a:p>
          <a:p>
            <a:endParaRPr lang="en-US" dirty="0"/>
          </a:p>
        </p:txBody>
      </p:sp>
      <p:sp>
        <p:nvSpPr>
          <p:cNvPr id="4" name="Content Placeholder 3">
            <a:extLst>
              <a:ext uri="{FF2B5EF4-FFF2-40B4-BE49-F238E27FC236}">
                <a16:creationId xmlns:a16="http://schemas.microsoft.com/office/drawing/2014/main" xmlns="" id="{1DEA5C9C-D146-4288-BB6E-22C332B5B4D8}"/>
              </a:ext>
            </a:extLst>
          </p:cNvPr>
          <p:cNvSpPr>
            <a:spLocks noGrp="1"/>
          </p:cNvSpPr>
          <p:nvPr>
            <p:ph sz="half" idx="2"/>
          </p:nvPr>
        </p:nvSpPr>
        <p:spPr>
          <a:xfrm>
            <a:off x="5506721" y="1125416"/>
            <a:ext cx="6360157" cy="6288258"/>
          </a:xfrm>
        </p:spPr>
        <p:txBody>
          <a:bodyPr/>
          <a:lstStyle/>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Body Bag  (hypothermia prevention)</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4   Hand &amp; Body Warmers – 18hrs </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3” Silk Tape Rolls</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Hand Sanitizer – 3 oz.</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Chest Decompression Needle – 10 gauge, 3.25” long</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Blue Nitrile Exam Gloves – size large   100/box</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Penlight – LED Medical</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Alcohol Pads – 200/box</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Fingertip Pulse Oximeter Blood O2 Sat. Monitor</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a:t>
            </a:r>
            <a:r>
              <a:rPr lang="en-US" sz="1800" dirty="0" err="1">
                <a:solidFill>
                  <a:srgbClr val="FFFFFF"/>
                </a:solidFill>
                <a:latin typeface="Arial Narrow" panose="020B0606020202030204" pitchFamily="34" charset="0"/>
                <a:ea typeface="Calibri" panose="020F0502020204030204" pitchFamily="34" charset="0"/>
                <a:cs typeface="Times New Roman" panose="02020603050405020304" pitchFamily="18" charset="0"/>
              </a:rPr>
              <a:t>Stethescope</a:t>
            </a: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 &amp; Blood Pressure Cuff – Manual Adult</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SAM Splint XL  5.5”X36” Rolled</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Safety Goggles</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Betadine Solution 4 oz. bottle</a:t>
            </a:r>
          </a:p>
          <a:p>
            <a:pPr marL="0" lvl="0">
              <a:lnSpc>
                <a:spcPct val="115000"/>
              </a:lnSpc>
              <a:spcBef>
                <a:spcPts val="0"/>
              </a:spcBef>
              <a:spcAft>
                <a:spcPts val="0"/>
              </a:spcAft>
            </a:pPr>
            <a:r>
              <a:rPr lang="en-US" sz="1600" i="1"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If your neighborhood has medically trained personnel, please consider adding:</a:t>
            </a:r>
            <a:endParaRPr lang="en-US" sz="1600" dirty="0">
              <a:solidFill>
                <a:srgbClr val="FFFFFF"/>
              </a:solidFill>
              <a:latin typeface="Arial Narrow" panose="020B0606020202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Emergency Cricothyrotomy Kit 3</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Nasopharyngeal 9pc (20F-36F) Airway Kit</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Russell </a:t>
            </a:r>
            <a:r>
              <a:rPr lang="en-US" sz="1800" dirty="0" err="1">
                <a:solidFill>
                  <a:srgbClr val="FFFFFF"/>
                </a:solidFill>
                <a:latin typeface="Arial Narrow" panose="020B0606020202030204" pitchFamily="34" charset="0"/>
                <a:ea typeface="Calibri" panose="020F0502020204030204" pitchFamily="34" charset="0"/>
                <a:cs typeface="Times New Roman" panose="02020603050405020304" pitchFamily="18" charset="0"/>
              </a:rPr>
              <a:t>Pneumo</a:t>
            </a: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 Fix Chest Decompression Device w/needle</a:t>
            </a:r>
          </a:p>
          <a:p>
            <a:pPr marL="0" lvl="0">
              <a:lnSpc>
                <a:spcPct val="115000"/>
              </a:lnSpc>
              <a:spcBef>
                <a:spcPts val="0"/>
              </a:spcBef>
              <a:spcAft>
                <a:spcPts val="0"/>
              </a:spcAft>
            </a:pP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1 </a:t>
            </a:r>
            <a:r>
              <a:rPr lang="en-US" sz="1800" dirty="0" err="1">
                <a:solidFill>
                  <a:srgbClr val="FFFFFF"/>
                </a:solidFill>
                <a:latin typeface="Arial Narrow" panose="020B0606020202030204" pitchFamily="34" charset="0"/>
                <a:ea typeface="Calibri" panose="020F0502020204030204" pitchFamily="34" charset="0"/>
                <a:cs typeface="Times New Roman" panose="02020603050405020304" pitchFamily="18" charset="0"/>
              </a:rPr>
              <a:t>Ambu</a:t>
            </a:r>
            <a:r>
              <a:rPr lang="en-US" sz="1800"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 Bag w/ mask</a:t>
            </a:r>
          </a:p>
          <a:p>
            <a:endParaRPr lang="en-US" dirty="0"/>
          </a:p>
        </p:txBody>
      </p:sp>
    </p:spTree>
    <p:extLst>
      <p:ext uri="{BB962C8B-B14F-4D97-AF65-F5344CB8AC3E}">
        <p14:creationId xmlns:p14="http://schemas.microsoft.com/office/powerpoint/2010/main" val="134155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EC3165-2628-4AD7-AF04-03BAC8035453}"/>
              </a:ext>
            </a:extLst>
          </p:cNvPr>
          <p:cNvSpPr>
            <a:spLocks noGrp="1"/>
          </p:cNvSpPr>
          <p:nvPr>
            <p:ph type="title"/>
          </p:nvPr>
        </p:nvSpPr>
        <p:spPr>
          <a:xfrm>
            <a:off x="2209800" y="190501"/>
            <a:ext cx="7772400" cy="864577"/>
          </a:xfrm>
        </p:spPr>
        <p:txBody>
          <a:bodyPr/>
          <a:lstStyle/>
          <a:p>
            <a:r>
              <a:rPr lang="en-US" dirty="0">
                <a:latin typeface="Arial Narrow" panose="020B0606020202030204" pitchFamily="34" charset="0"/>
              </a:rPr>
              <a:t>Platinum 10 Minutes</a:t>
            </a:r>
          </a:p>
        </p:txBody>
      </p:sp>
      <p:sp>
        <p:nvSpPr>
          <p:cNvPr id="5" name="Content Placeholder 4">
            <a:extLst>
              <a:ext uri="{FF2B5EF4-FFF2-40B4-BE49-F238E27FC236}">
                <a16:creationId xmlns:a16="http://schemas.microsoft.com/office/drawing/2014/main" xmlns="" id="{355A75DF-C203-4766-BB21-EEE930371CAC}"/>
              </a:ext>
            </a:extLst>
          </p:cNvPr>
          <p:cNvSpPr>
            <a:spLocks noGrp="1"/>
          </p:cNvSpPr>
          <p:nvPr>
            <p:ph idx="1"/>
          </p:nvPr>
        </p:nvSpPr>
        <p:spPr>
          <a:xfrm>
            <a:off x="834888" y="1055078"/>
            <a:ext cx="10522226" cy="5500467"/>
          </a:xfrm>
        </p:spPr>
        <p:txBody>
          <a:bodyPr/>
          <a:lstStyle/>
          <a:p>
            <a:pPr marL="0" indent="0"/>
            <a:r>
              <a:rPr lang="en-US" altLang="en-US" sz="2400" dirty="0">
                <a:latin typeface="Arial Narrow" panose="020B0606020202030204" pitchFamily="34" charset="0"/>
              </a:rPr>
              <a:t>Proper lifesaving care within the first few minutes following injury significantly increases the survivability of those who incur these traumatic injuries (7 major injuries)</a:t>
            </a:r>
          </a:p>
          <a:p>
            <a:pPr marL="641350" lvl="1" indent="-331788">
              <a:buFontTx/>
              <a:buAutoNum type="arabicParenR"/>
            </a:pPr>
            <a:r>
              <a:rPr lang="en-US" altLang="en-US" sz="2200" dirty="0">
                <a:latin typeface="Arial Narrow" panose="020B0606020202030204" pitchFamily="34" charset="0"/>
              </a:rPr>
              <a:t>Uncontrolled hemorrhage –</a:t>
            </a:r>
            <a:r>
              <a:rPr lang="en-US" altLang="en-US" sz="2400" dirty="0">
                <a:latin typeface="Arial Narrow" panose="020B0606020202030204" pitchFamily="34" charset="0"/>
              </a:rPr>
              <a:t> </a:t>
            </a:r>
            <a:r>
              <a:rPr lang="en-US" altLang="en-US" sz="1800" dirty="0">
                <a:latin typeface="Arial Narrow" panose="020B0606020202030204" pitchFamily="34" charset="0"/>
              </a:rPr>
              <a:t>severe, heavy bleeding that doesn’t stop without treatment </a:t>
            </a:r>
          </a:p>
          <a:p>
            <a:pPr marL="641350" lvl="1" indent="-331788">
              <a:buFontTx/>
              <a:buAutoNum type="arabicParenR"/>
            </a:pPr>
            <a:r>
              <a:rPr lang="en-US" altLang="en-US" sz="2200" dirty="0">
                <a:latin typeface="Arial Narrow" panose="020B0606020202030204" pitchFamily="34" charset="0"/>
              </a:rPr>
              <a:t>Airway obstruction – </a:t>
            </a:r>
            <a:r>
              <a:rPr lang="en-US" altLang="en-US" sz="1800" dirty="0">
                <a:latin typeface="Arial Narrow" panose="020B0606020202030204" pitchFamily="34" charset="0"/>
              </a:rPr>
              <a:t>something blocking the airway so that air can’t get to the lungs (usually the tongue)</a:t>
            </a:r>
          </a:p>
          <a:p>
            <a:pPr marL="641350" lvl="1" indent="-331788">
              <a:buFontTx/>
              <a:buAutoNum type="arabicParenR"/>
            </a:pPr>
            <a:r>
              <a:rPr lang="en-US" altLang="en-US" sz="2200" dirty="0">
                <a:latin typeface="Arial Narrow" panose="020B0606020202030204" pitchFamily="34" charset="0"/>
              </a:rPr>
              <a:t>Open “sucking” chest wound – </a:t>
            </a:r>
            <a:r>
              <a:rPr lang="en-US" altLang="en-US" sz="1800" dirty="0">
                <a:latin typeface="Arial Narrow" panose="020B0606020202030204" pitchFamily="34" charset="0"/>
              </a:rPr>
              <a:t>penetrating injury puts a hole in the chest that allows air to enter the chest cavity through the hole (often creating a “sucking” sound) and results in collapsed lung and inadequate oxygenation</a:t>
            </a:r>
          </a:p>
          <a:p>
            <a:pPr marL="641350" lvl="1" indent="-331788">
              <a:buFontTx/>
              <a:buAutoNum type="arabicParenR"/>
            </a:pPr>
            <a:r>
              <a:rPr lang="en-US" altLang="en-US" sz="2200" dirty="0">
                <a:latin typeface="Arial Narrow" panose="020B0606020202030204" pitchFamily="34" charset="0"/>
              </a:rPr>
              <a:t>Tension pneumothorax –</a:t>
            </a:r>
            <a:r>
              <a:rPr lang="en-US" altLang="en-US" sz="2000" dirty="0">
                <a:latin typeface="Arial Narrow" panose="020B0606020202030204" pitchFamily="34" charset="0"/>
              </a:rPr>
              <a:t> </a:t>
            </a:r>
            <a:r>
              <a:rPr lang="en-US" altLang="en-US" sz="1800" dirty="0">
                <a:latin typeface="Arial Narrow" panose="020B0606020202030204" pitchFamily="34" charset="0"/>
              </a:rPr>
              <a:t>air is trapped in the chest cavity outside the lung and doesn’t allow the lung to expand with each breath which results in collapsed lung with increased pressure in chest and ultimate obstruction of blood return to heart</a:t>
            </a:r>
          </a:p>
          <a:p>
            <a:pPr marL="641350" lvl="1" indent="-331788">
              <a:buFontTx/>
              <a:buAutoNum type="arabicParenR"/>
            </a:pPr>
            <a:r>
              <a:rPr lang="en-US" altLang="en-US" sz="2200" dirty="0">
                <a:latin typeface="Arial Narrow" panose="020B0606020202030204" pitchFamily="34" charset="0"/>
              </a:rPr>
              <a:t>Massive hemothorax –</a:t>
            </a:r>
            <a:r>
              <a:rPr lang="en-US" altLang="en-US" sz="1400" dirty="0">
                <a:latin typeface="Arial Narrow" panose="020B0606020202030204" pitchFamily="34" charset="0"/>
              </a:rPr>
              <a:t> </a:t>
            </a:r>
            <a:r>
              <a:rPr lang="en-US" altLang="en-US" sz="1800" dirty="0">
                <a:latin typeface="Arial Narrow" panose="020B0606020202030204" pitchFamily="34" charset="0"/>
              </a:rPr>
              <a:t>large amount of blood is trapped in the chest cavity outside the lung which doesn’t allow the lung to expand and results in collapsed lung and shock from loss of blood </a:t>
            </a:r>
          </a:p>
          <a:p>
            <a:pPr marL="641350" lvl="1" indent="-331788">
              <a:buFontTx/>
              <a:buAutoNum type="arabicParenR"/>
            </a:pPr>
            <a:r>
              <a:rPr lang="en-US" altLang="en-US" sz="2200" dirty="0">
                <a:latin typeface="Arial Narrow" panose="020B0606020202030204" pitchFamily="34" charset="0"/>
              </a:rPr>
              <a:t>Flail chest – </a:t>
            </a:r>
            <a:r>
              <a:rPr lang="en-US" altLang="en-US" sz="1800" dirty="0">
                <a:latin typeface="Arial Narrow" panose="020B0606020202030204" pitchFamily="34" charset="0"/>
              </a:rPr>
              <a:t>multiple rib fractures that don’t allow the chest to expand evenly thus making breathing difficult</a:t>
            </a:r>
          </a:p>
          <a:p>
            <a:pPr marL="641350" lvl="1" indent="-331788">
              <a:buFontTx/>
              <a:buAutoNum type="arabicParenR"/>
            </a:pPr>
            <a:r>
              <a:rPr lang="en-US" altLang="en-US" sz="2200" dirty="0">
                <a:latin typeface="Arial Narrow" panose="020B0606020202030204" pitchFamily="34" charset="0"/>
              </a:rPr>
              <a:t>Pericardial tamponade – </a:t>
            </a:r>
            <a:r>
              <a:rPr lang="en-US" altLang="en-US" sz="1800" dirty="0">
                <a:latin typeface="Arial Narrow" panose="020B0606020202030204" pitchFamily="34" charset="0"/>
              </a:rPr>
              <a:t>blood builds up in the sac that surrounds the heart and ultimately prevents the heart from pumping blood </a:t>
            </a:r>
          </a:p>
          <a:p>
            <a:endParaRPr lang="en-US" dirty="0"/>
          </a:p>
        </p:txBody>
      </p:sp>
    </p:spTree>
    <p:extLst>
      <p:ext uri="{BB962C8B-B14F-4D97-AF65-F5344CB8AC3E}">
        <p14:creationId xmlns:p14="http://schemas.microsoft.com/office/powerpoint/2010/main" val="3378533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E3F10926-3174-4C5F-A09C-F6B2BB4CC615}"/>
              </a:ext>
            </a:extLst>
          </p:cNvPr>
          <p:cNvSpPr>
            <a:spLocks noGrp="1" noChangeArrowheads="1"/>
          </p:cNvSpPr>
          <p:nvPr>
            <p:ph type="title"/>
          </p:nvPr>
        </p:nvSpPr>
        <p:spPr/>
        <p:txBody>
          <a:bodyPr/>
          <a:lstStyle/>
          <a:p>
            <a:pPr eaLnBrk="1" hangingPunct="1">
              <a:defRPr/>
            </a:pPr>
            <a:r>
              <a:rPr lang="en-US" dirty="0">
                <a:latin typeface="Arial Narrow" panose="020B0606020202030204" pitchFamily="34" charset="0"/>
              </a:rPr>
              <a:t>Definition of Shock</a:t>
            </a:r>
          </a:p>
        </p:txBody>
      </p:sp>
      <p:sp>
        <p:nvSpPr>
          <p:cNvPr id="11267" name="Rectangle 3">
            <a:extLst>
              <a:ext uri="{FF2B5EF4-FFF2-40B4-BE49-F238E27FC236}">
                <a16:creationId xmlns:a16="http://schemas.microsoft.com/office/drawing/2014/main" xmlns="" id="{8E148C9C-5D8D-4524-9DAD-54C070B1F409}"/>
              </a:ext>
            </a:extLst>
          </p:cNvPr>
          <p:cNvSpPr>
            <a:spLocks noGrp="1" noChangeArrowheads="1"/>
          </p:cNvSpPr>
          <p:nvPr>
            <p:ph type="body" idx="1"/>
          </p:nvPr>
        </p:nvSpPr>
        <p:spPr/>
        <p:txBody>
          <a:bodyPr/>
          <a:lstStyle/>
          <a:p>
            <a:pPr eaLnBrk="1" hangingPunct="1">
              <a:buClr>
                <a:schemeClr val="tx1"/>
              </a:buClr>
              <a:buFont typeface="Wingdings" panose="05000000000000000000" pitchFamily="2" charset="2"/>
              <a:buNone/>
            </a:pPr>
            <a:r>
              <a:rPr lang="en-US" altLang="en-US" dirty="0">
                <a:latin typeface="Arial Narrow" panose="020B0606020202030204" pitchFamily="34" charset="0"/>
              </a:rPr>
              <a:t>“</a:t>
            </a:r>
            <a:r>
              <a:rPr lang="en-US" altLang="en-US" i="1" dirty="0">
                <a:latin typeface="Arial Narrow" panose="020B0606020202030204" pitchFamily="34" charset="0"/>
              </a:rPr>
              <a:t>THE MANIFESTATION OF THE RUDE UNHINIGING OF THE MACHINERY OF LIFE.”			Gross, 1872</a:t>
            </a:r>
          </a:p>
          <a:p>
            <a:pPr eaLnBrk="1" hangingPunct="1">
              <a:buClr>
                <a:schemeClr val="tx1"/>
              </a:buClr>
              <a:buFont typeface="Wingdings" panose="05000000000000000000" pitchFamily="2" charset="2"/>
              <a:buNone/>
            </a:pPr>
            <a:endParaRPr lang="en-US" altLang="en-US" i="1"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A clinical condition marked by inadequate organ perfusion and tissue oxygenation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AC21F-8E69-419C-BEE2-ECD0F02641D5}"/>
              </a:ext>
            </a:extLst>
          </p:cNvPr>
          <p:cNvSpPr>
            <a:spLocks noGrp="1"/>
          </p:cNvSpPr>
          <p:nvPr>
            <p:ph type="title"/>
          </p:nvPr>
        </p:nvSpPr>
        <p:spPr>
          <a:xfrm>
            <a:off x="914400" y="307144"/>
            <a:ext cx="10363200" cy="909711"/>
          </a:xfrm>
        </p:spPr>
        <p:txBody>
          <a:bodyPr/>
          <a:lstStyle/>
          <a:p>
            <a:r>
              <a:rPr lang="en-US" dirty="0">
                <a:latin typeface="Arial Narrow" panose="020B0606020202030204" pitchFamily="34" charset="0"/>
              </a:rPr>
              <a:t>Shock – Disorder of the Circulatory System</a:t>
            </a:r>
          </a:p>
        </p:txBody>
      </p:sp>
      <p:pic>
        <p:nvPicPr>
          <p:cNvPr id="6" name="Content Placeholder 5">
            <a:extLst>
              <a:ext uri="{FF2B5EF4-FFF2-40B4-BE49-F238E27FC236}">
                <a16:creationId xmlns:a16="http://schemas.microsoft.com/office/drawing/2014/main" xmlns="" id="{66A4E105-ADCD-4099-9407-7B34DD23A3F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1561549"/>
            <a:ext cx="4468812" cy="4766733"/>
          </a:xfrm>
        </p:spPr>
      </p:pic>
      <p:pic>
        <p:nvPicPr>
          <p:cNvPr id="8" name="Content Placeholder 7">
            <a:extLst>
              <a:ext uri="{FF2B5EF4-FFF2-40B4-BE49-F238E27FC236}">
                <a16:creationId xmlns:a16="http://schemas.microsoft.com/office/drawing/2014/main" xmlns="" id="{1D9D746C-0BDF-44CB-9F43-F99F291A1E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77094" y="1561549"/>
            <a:ext cx="5935743" cy="4220271"/>
          </a:xfrm>
        </p:spPr>
      </p:pic>
    </p:spTree>
    <p:extLst>
      <p:ext uri="{BB962C8B-B14F-4D97-AF65-F5344CB8AC3E}">
        <p14:creationId xmlns:p14="http://schemas.microsoft.com/office/powerpoint/2010/main" val="1901170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49644340-11EA-47EA-B2D6-206B71D9297B}"/>
              </a:ext>
            </a:extLst>
          </p:cNvPr>
          <p:cNvSpPr>
            <a:spLocks noGrp="1" noChangeArrowheads="1"/>
          </p:cNvSpPr>
          <p:nvPr>
            <p:ph type="title"/>
          </p:nvPr>
        </p:nvSpPr>
        <p:spPr>
          <a:xfrm>
            <a:off x="914400" y="426721"/>
            <a:ext cx="10363200" cy="1143000"/>
          </a:xfrm>
        </p:spPr>
        <p:txBody>
          <a:bodyPr/>
          <a:lstStyle/>
          <a:p>
            <a:pPr eaLnBrk="1" hangingPunct="1">
              <a:defRPr/>
            </a:pPr>
            <a:r>
              <a:rPr lang="en-US" dirty="0">
                <a:latin typeface="Arial Narrow" panose="020B0606020202030204" pitchFamily="34" charset="0"/>
              </a:rPr>
              <a:t>Pathophysiology of Shock</a:t>
            </a:r>
          </a:p>
        </p:txBody>
      </p:sp>
      <p:sp>
        <p:nvSpPr>
          <p:cNvPr id="17411" name="Rectangle 3">
            <a:extLst>
              <a:ext uri="{FF2B5EF4-FFF2-40B4-BE49-F238E27FC236}">
                <a16:creationId xmlns:a16="http://schemas.microsoft.com/office/drawing/2014/main" xmlns="" id="{45489373-0B83-4793-BB98-1864C041AC9F}"/>
              </a:ext>
            </a:extLst>
          </p:cNvPr>
          <p:cNvSpPr>
            <a:spLocks noGrp="1" noChangeArrowheads="1"/>
          </p:cNvSpPr>
          <p:nvPr>
            <p:ph type="body" idx="1"/>
          </p:nvPr>
        </p:nvSpPr>
        <p:spPr>
          <a:xfrm>
            <a:off x="914400" y="1752601"/>
            <a:ext cx="10363200" cy="4282439"/>
          </a:xfrm>
        </p:spPr>
        <p:txBody>
          <a:bodyPr/>
          <a:lstStyle/>
          <a:p>
            <a:pPr eaLnBrk="1" hangingPunct="1">
              <a:lnSpc>
                <a:spcPct val="90000"/>
              </a:lnSpc>
              <a:buFontTx/>
              <a:buChar char="•"/>
            </a:pPr>
            <a:r>
              <a:rPr lang="en-US" altLang="en-US" dirty="0">
                <a:latin typeface="Arial Narrow" panose="020B0606020202030204" pitchFamily="34" charset="0"/>
              </a:rPr>
              <a:t>In shock, there is progressive failure of the circulatory system</a:t>
            </a:r>
          </a:p>
          <a:p>
            <a:pPr lvl="1" eaLnBrk="1" hangingPunct="1">
              <a:lnSpc>
                <a:spcPct val="90000"/>
              </a:lnSpc>
              <a:buFontTx/>
              <a:buChar char="•"/>
            </a:pPr>
            <a:r>
              <a:rPr lang="en-US" altLang="en-US" dirty="0">
                <a:latin typeface="Arial Narrow" panose="020B0606020202030204" pitchFamily="34" charset="0"/>
              </a:rPr>
              <a:t>There is something wrong with the pump </a:t>
            </a:r>
            <a:r>
              <a:rPr lang="en-US" altLang="en-US" sz="2400" i="1" dirty="0">
                <a:latin typeface="Arial Narrow" panose="020B0606020202030204" pitchFamily="34" charset="0"/>
              </a:rPr>
              <a:t>(heart)</a:t>
            </a:r>
            <a:r>
              <a:rPr lang="en-US" altLang="en-US" dirty="0">
                <a:latin typeface="Arial Narrow" panose="020B0606020202030204" pitchFamily="34" charset="0"/>
              </a:rPr>
              <a:t>, the pipes </a:t>
            </a:r>
            <a:r>
              <a:rPr lang="en-US" altLang="en-US" sz="2400" i="1" dirty="0">
                <a:latin typeface="Arial Narrow" panose="020B0606020202030204" pitchFamily="34" charset="0"/>
              </a:rPr>
              <a:t>(blood vessels), </a:t>
            </a:r>
            <a:r>
              <a:rPr lang="en-US" altLang="en-US" dirty="0">
                <a:latin typeface="Arial Narrow" panose="020B0606020202030204" pitchFamily="34" charset="0"/>
              </a:rPr>
              <a:t>the</a:t>
            </a:r>
            <a:r>
              <a:rPr lang="en-US" altLang="en-US" sz="2400" i="1" dirty="0">
                <a:latin typeface="Arial Narrow" panose="020B0606020202030204" pitchFamily="34" charset="0"/>
              </a:rPr>
              <a:t> </a:t>
            </a:r>
            <a:r>
              <a:rPr lang="en-US" altLang="en-US" dirty="0">
                <a:latin typeface="Arial Narrow" panose="020B0606020202030204" pitchFamily="34" charset="0"/>
              </a:rPr>
              <a:t>fluid </a:t>
            </a:r>
            <a:r>
              <a:rPr lang="en-US" altLang="en-US" sz="2400" i="1" dirty="0">
                <a:latin typeface="Arial Narrow" panose="020B0606020202030204" pitchFamily="34" charset="0"/>
              </a:rPr>
              <a:t>(blood volume), </a:t>
            </a:r>
            <a:r>
              <a:rPr lang="en-US" altLang="en-US" dirty="0">
                <a:latin typeface="Arial Narrow" panose="020B0606020202030204" pitchFamily="34" charset="0"/>
              </a:rPr>
              <a:t>or it becomes obstructed </a:t>
            </a:r>
            <a:r>
              <a:rPr lang="en-US" altLang="en-US" sz="2400" i="1" dirty="0">
                <a:latin typeface="Arial Narrow" panose="020B0606020202030204" pitchFamily="34" charset="0"/>
              </a:rPr>
              <a:t>(impedes blood flow)</a:t>
            </a:r>
          </a:p>
          <a:p>
            <a:pPr eaLnBrk="1" hangingPunct="1">
              <a:lnSpc>
                <a:spcPct val="90000"/>
              </a:lnSpc>
              <a:buFontTx/>
              <a:buChar char="•"/>
            </a:pPr>
            <a:r>
              <a:rPr lang="en-US" altLang="en-US" dirty="0">
                <a:latin typeface="Arial Narrow" panose="020B0606020202030204" pitchFamily="34" charset="0"/>
              </a:rPr>
              <a:t>Shock is not a single specific clinical condition.</a:t>
            </a:r>
          </a:p>
          <a:p>
            <a:pPr eaLnBrk="1" hangingPunct="1">
              <a:lnSpc>
                <a:spcPct val="90000"/>
              </a:lnSpc>
              <a:buFontTx/>
              <a:buChar char="•"/>
            </a:pPr>
            <a:r>
              <a:rPr lang="en-US" altLang="en-US" dirty="0">
                <a:latin typeface="Arial Narrow" panose="020B0606020202030204" pitchFamily="34" charset="0"/>
              </a:rPr>
              <a:t>Shock results in hypoperfusion at the cellular level with resultant cellular hypoxia. </a:t>
            </a:r>
            <a:r>
              <a:rPr lang="en-US" altLang="en-US" sz="2800" i="1" dirty="0">
                <a:latin typeface="Arial Narrow" panose="020B0606020202030204" pitchFamily="34" charset="0"/>
              </a:rPr>
              <a:t>(cells run out of energy)</a:t>
            </a:r>
          </a:p>
          <a:p>
            <a:pPr eaLnBrk="1" hangingPunct="1">
              <a:lnSpc>
                <a:spcPct val="90000"/>
              </a:lnSpc>
              <a:buFontTx/>
              <a:buChar char="•"/>
            </a:pPr>
            <a:r>
              <a:rPr lang="en-US" altLang="en-US" dirty="0">
                <a:latin typeface="Arial Narrow" panose="020B0606020202030204" pitchFamily="34" charset="0"/>
              </a:rPr>
              <a:t>The body attempts to compensate by a progression of physiologic mechanisms to correct the cellular hypoxia / hypoperfusion. </a:t>
            </a:r>
          </a:p>
          <a:p>
            <a:pPr marL="0" indent="0" eaLnBrk="1" hangingPunct="1">
              <a:lnSpc>
                <a:spcPct val="90000"/>
              </a:lnSpc>
              <a:buNone/>
            </a:pPr>
            <a:endParaRPr lang="en-US" altLang="en-US" dirty="0">
              <a:latin typeface="Arial Narrow" panose="020B0606020202030204" pitchFamily="34" charset="0"/>
            </a:endParaRPr>
          </a:p>
          <a:p>
            <a:pPr marL="457200" lvl="1" indent="0" eaLnBrk="1" hangingPunct="1">
              <a:lnSpc>
                <a:spcPct val="90000"/>
              </a:lnSpc>
              <a:buNone/>
            </a:pPr>
            <a:endParaRPr lang="en-US" altLang="en-US" dirty="0">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3FC3E3DA-601D-403C-83FA-30023937BFD7}"/>
              </a:ext>
            </a:extLst>
          </p:cNvPr>
          <p:cNvSpPr>
            <a:spLocks noGrp="1" noChangeArrowheads="1"/>
          </p:cNvSpPr>
          <p:nvPr>
            <p:ph type="title"/>
          </p:nvPr>
        </p:nvSpPr>
        <p:spPr>
          <a:xfrm>
            <a:off x="2209800" y="266700"/>
            <a:ext cx="7772400" cy="1143000"/>
          </a:xfrm>
        </p:spPr>
        <p:txBody>
          <a:bodyPr/>
          <a:lstStyle/>
          <a:p>
            <a:pPr eaLnBrk="1" hangingPunct="1">
              <a:defRPr/>
            </a:pPr>
            <a:r>
              <a:rPr lang="en-US" dirty="0">
                <a:latin typeface="Arial Narrow" panose="020B0606020202030204" pitchFamily="34" charset="0"/>
              </a:rPr>
              <a:t>Pathophysiology of Shock</a:t>
            </a:r>
          </a:p>
        </p:txBody>
      </p:sp>
      <p:sp>
        <p:nvSpPr>
          <p:cNvPr id="15363" name="Rectangle 3">
            <a:extLst>
              <a:ext uri="{FF2B5EF4-FFF2-40B4-BE49-F238E27FC236}">
                <a16:creationId xmlns:a16="http://schemas.microsoft.com/office/drawing/2014/main" xmlns="" id="{B65A3241-1558-4DD0-ACA1-FB86AA94060A}"/>
              </a:ext>
            </a:extLst>
          </p:cNvPr>
          <p:cNvSpPr>
            <a:spLocks noGrp="1" noChangeArrowheads="1"/>
          </p:cNvSpPr>
          <p:nvPr>
            <p:ph type="body" idx="1"/>
          </p:nvPr>
        </p:nvSpPr>
        <p:spPr>
          <a:xfrm>
            <a:off x="2209800" y="1252025"/>
            <a:ext cx="7772400" cy="5162843"/>
          </a:xfrm>
        </p:spPr>
        <p:txBody>
          <a:bodyPr/>
          <a:lstStyle/>
          <a:p>
            <a:pPr eaLnBrk="1" hangingPunct="1">
              <a:lnSpc>
                <a:spcPct val="90000"/>
              </a:lnSpc>
              <a:buClr>
                <a:schemeClr val="tx1"/>
              </a:buClr>
              <a:buFont typeface="Wingdings" panose="05000000000000000000" pitchFamily="2" charset="2"/>
              <a:buNone/>
            </a:pPr>
            <a:r>
              <a:rPr lang="en-US" altLang="en-US" dirty="0">
                <a:latin typeface="Arial Narrow" panose="020B0606020202030204" pitchFamily="34" charset="0"/>
              </a:rPr>
              <a:t>In trauma the most common cause of shock is blood loss in which the vascular space is depleted and cannot recover fluid from the interstitial space</a:t>
            </a:r>
          </a:p>
          <a:p>
            <a:pPr eaLnBrk="1" hangingPunct="1">
              <a:lnSpc>
                <a:spcPct val="90000"/>
              </a:lnSpc>
              <a:buClr>
                <a:schemeClr val="tx1"/>
              </a:buClr>
              <a:buFont typeface="Wingdings" panose="05000000000000000000" pitchFamily="2" charset="2"/>
              <a:buNone/>
            </a:pPr>
            <a:endParaRPr lang="en-US" altLang="en-US" dirty="0">
              <a:latin typeface="Arial Narrow" panose="020B0606020202030204" pitchFamily="34" charset="0"/>
            </a:endParaRPr>
          </a:p>
          <a:p>
            <a:pPr eaLnBrk="1" hangingPunct="1">
              <a:lnSpc>
                <a:spcPct val="90000"/>
              </a:lnSpc>
              <a:buClr>
                <a:schemeClr val="tx1"/>
              </a:buClr>
              <a:buFont typeface="Wingdings" panose="05000000000000000000" pitchFamily="2" charset="2"/>
              <a:buNone/>
            </a:pPr>
            <a:endParaRPr lang="en-US" altLang="en-US" dirty="0">
              <a:latin typeface="Arial Narrow" panose="020B0606020202030204" pitchFamily="34" charset="0"/>
            </a:endParaRPr>
          </a:p>
          <a:p>
            <a:pPr eaLnBrk="1" hangingPunct="1">
              <a:lnSpc>
                <a:spcPct val="90000"/>
              </a:lnSpc>
              <a:buClr>
                <a:schemeClr val="tx1"/>
              </a:buClr>
              <a:buFont typeface="Wingdings" panose="05000000000000000000" pitchFamily="2" charset="2"/>
              <a:buNone/>
            </a:pPr>
            <a:r>
              <a:rPr lang="en-US" altLang="en-US" dirty="0">
                <a:latin typeface="Arial Narrow" panose="020B0606020202030204" pitchFamily="34" charset="0"/>
              </a:rPr>
              <a:t>    	decreased venous return</a:t>
            </a:r>
          </a:p>
          <a:p>
            <a:pPr eaLnBrk="1" hangingPunct="1">
              <a:lnSpc>
                <a:spcPct val="90000"/>
              </a:lnSpc>
              <a:buClr>
                <a:schemeClr val="tx1"/>
              </a:buClr>
              <a:buFont typeface="Wingdings" panose="05000000000000000000" pitchFamily="2" charset="2"/>
              <a:buNone/>
            </a:pPr>
            <a:r>
              <a:rPr lang="en-US" altLang="en-US" dirty="0">
                <a:latin typeface="Arial Narrow" panose="020B0606020202030204" pitchFamily="34" charset="0"/>
              </a:rPr>
              <a:t>		decreased CO</a:t>
            </a:r>
          </a:p>
          <a:p>
            <a:pPr eaLnBrk="1" hangingPunct="1">
              <a:lnSpc>
                <a:spcPct val="90000"/>
              </a:lnSpc>
              <a:buClr>
                <a:schemeClr val="tx1"/>
              </a:buClr>
              <a:buFont typeface="Wingdings" panose="05000000000000000000" pitchFamily="2" charset="2"/>
              <a:buNone/>
            </a:pPr>
            <a:r>
              <a:rPr lang="en-US" altLang="en-US" dirty="0">
                <a:latin typeface="Arial Narrow" panose="020B0606020202030204" pitchFamily="34" charset="0"/>
              </a:rPr>
              <a:t>		compensation with increased SVR</a:t>
            </a:r>
          </a:p>
          <a:p>
            <a:pPr eaLnBrk="1" hangingPunct="1">
              <a:lnSpc>
                <a:spcPct val="90000"/>
              </a:lnSpc>
              <a:buClr>
                <a:schemeClr val="tx1"/>
              </a:buClr>
              <a:buFont typeface="Wingdings" panose="05000000000000000000" pitchFamily="2" charset="2"/>
              <a:buNone/>
            </a:pPr>
            <a:r>
              <a:rPr lang="en-US" altLang="en-US" dirty="0">
                <a:latin typeface="Arial Narrow" panose="020B0606020202030204" pitchFamily="34" charset="0"/>
              </a:rPr>
              <a:t>		increased tissue hypoxia</a:t>
            </a:r>
          </a:p>
          <a:p>
            <a:pPr eaLnBrk="1" hangingPunct="1">
              <a:lnSpc>
                <a:spcPct val="90000"/>
              </a:lnSpc>
            </a:pPr>
            <a:endParaRPr lang="en-US" altLang="en-US" dirty="0"/>
          </a:p>
        </p:txBody>
      </p:sp>
      <p:sp>
        <p:nvSpPr>
          <p:cNvPr id="15364" name="AutoShape 4">
            <a:extLst>
              <a:ext uri="{FF2B5EF4-FFF2-40B4-BE49-F238E27FC236}">
                <a16:creationId xmlns:a16="http://schemas.microsoft.com/office/drawing/2014/main" xmlns="" id="{4DC04901-72CC-49FB-938B-66F5CD8028BB}"/>
              </a:ext>
            </a:extLst>
          </p:cNvPr>
          <p:cNvSpPr>
            <a:spLocks noChangeArrowheads="1"/>
          </p:cNvSpPr>
          <p:nvPr/>
        </p:nvSpPr>
        <p:spPr bwMode="auto">
          <a:xfrm>
            <a:off x="5384410" y="3331112"/>
            <a:ext cx="409575" cy="685800"/>
          </a:xfrm>
          <a:prstGeom prst="downArrow">
            <a:avLst>
              <a:gd name="adj1" fmla="val 50000"/>
              <a:gd name="adj2" fmla="val 4186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endParaRPr lang="en-US"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2D35637E-1DDD-41C5-B17C-DF427292D9F2}"/>
              </a:ext>
            </a:extLst>
          </p:cNvPr>
          <p:cNvSpPr>
            <a:spLocks noGrp="1" noChangeArrowheads="1"/>
          </p:cNvSpPr>
          <p:nvPr>
            <p:ph type="title"/>
          </p:nvPr>
        </p:nvSpPr>
        <p:spPr>
          <a:xfrm>
            <a:off x="1905000" y="304800"/>
            <a:ext cx="8229600" cy="609600"/>
          </a:xfrm>
        </p:spPr>
        <p:txBody>
          <a:bodyPr/>
          <a:lstStyle/>
          <a:p>
            <a:pPr eaLnBrk="1" hangingPunct="1">
              <a:defRPr/>
            </a:pPr>
            <a:r>
              <a:rPr lang="en-US" sz="4000" dirty="0">
                <a:latin typeface="Arial Narrow" panose="020B0606020202030204" pitchFamily="34" charset="0"/>
              </a:rPr>
              <a:t>Overcoming the Triangle of Death</a:t>
            </a:r>
          </a:p>
        </p:txBody>
      </p:sp>
      <p:pic>
        <p:nvPicPr>
          <p:cNvPr id="48131" name="Picture 3" descr="acidosis triad">
            <a:extLst>
              <a:ext uri="{FF2B5EF4-FFF2-40B4-BE49-F238E27FC236}">
                <a16:creationId xmlns:a16="http://schemas.microsoft.com/office/drawing/2014/main" xmlns="" id="{8C8021CC-8313-4A85-BB89-D4581E1ABE8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81200" y="1909762"/>
            <a:ext cx="8229600" cy="3690938"/>
          </a:xfrm>
          <a:noFill/>
        </p:spPr>
      </p:pic>
      <p:sp>
        <p:nvSpPr>
          <p:cNvPr id="48132" name="Text Box 4">
            <a:extLst>
              <a:ext uri="{FF2B5EF4-FFF2-40B4-BE49-F238E27FC236}">
                <a16:creationId xmlns:a16="http://schemas.microsoft.com/office/drawing/2014/main" xmlns="" id="{392872ED-AA27-4FD9-B0B6-786FF5DE0AC4}"/>
              </a:ext>
            </a:extLst>
          </p:cNvPr>
          <p:cNvSpPr txBox="1">
            <a:spLocks noChangeArrowheads="1"/>
          </p:cNvSpPr>
          <p:nvPr/>
        </p:nvSpPr>
        <p:spPr bwMode="auto">
          <a:xfrm>
            <a:off x="7315201" y="1066801"/>
            <a:ext cx="2936875" cy="650875"/>
          </a:xfrm>
          <a:prstGeom prst="rect">
            <a:avLst/>
          </a:prstGeom>
          <a:solidFill>
            <a:schemeClr val="bg2"/>
          </a:solidFill>
          <a:ln w="9525">
            <a:solidFill>
              <a:srgbClr val="FF0000"/>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z="1800">
                <a:solidFill>
                  <a:srgbClr val="FFFFFF"/>
                </a:solidFill>
                <a:latin typeface="Arial" panose="020B0604020202020204" pitchFamily="34" charset="0"/>
              </a:rPr>
              <a:t>Rapid Surgical Intervention</a:t>
            </a:r>
          </a:p>
          <a:p>
            <a:pPr eaLnBrk="1" fontAlgn="base" hangingPunct="1">
              <a:spcBef>
                <a:spcPct val="0"/>
              </a:spcBef>
              <a:spcAft>
                <a:spcPct val="0"/>
              </a:spcAft>
              <a:defRPr/>
            </a:pPr>
            <a:r>
              <a:rPr lang="en-US" altLang="en-US" sz="1800">
                <a:solidFill>
                  <a:srgbClr val="FFFFFF"/>
                </a:solidFill>
                <a:latin typeface="Arial" panose="020B0604020202020204" pitchFamily="34" charset="0"/>
              </a:rPr>
              <a:t> &amp; IV Resuscitation</a:t>
            </a:r>
          </a:p>
        </p:txBody>
      </p:sp>
      <p:sp>
        <p:nvSpPr>
          <p:cNvPr id="48133" name="Line 5">
            <a:extLst>
              <a:ext uri="{FF2B5EF4-FFF2-40B4-BE49-F238E27FC236}">
                <a16:creationId xmlns:a16="http://schemas.microsoft.com/office/drawing/2014/main" xmlns="" id="{D0E62C16-10BA-4C63-B5AE-8393B46EC436}"/>
              </a:ext>
            </a:extLst>
          </p:cNvPr>
          <p:cNvSpPr>
            <a:spLocks noChangeShapeType="1"/>
          </p:cNvSpPr>
          <p:nvPr/>
        </p:nvSpPr>
        <p:spPr bwMode="auto">
          <a:xfrm>
            <a:off x="8534400" y="53340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400">
              <a:solidFill>
                <a:srgbClr val="FFFFFF"/>
              </a:solidFill>
              <a:latin typeface="Times New Roman" panose="02020603050405020304" pitchFamily="18" charset="0"/>
            </a:endParaRPr>
          </a:p>
        </p:txBody>
      </p:sp>
      <p:sp>
        <p:nvSpPr>
          <p:cNvPr id="48134" name="Text Box 6">
            <a:extLst>
              <a:ext uri="{FF2B5EF4-FFF2-40B4-BE49-F238E27FC236}">
                <a16:creationId xmlns:a16="http://schemas.microsoft.com/office/drawing/2014/main" xmlns="" id="{7F54AB0E-3D93-4014-9A2A-703B567AD608}"/>
              </a:ext>
            </a:extLst>
          </p:cNvPr>
          <p:cNvSpPr txBox="1">
            <a:spLocks noChangeArrowheads="1"/>
          </p:cNvSpPr>
          <p:nvPr/>
        </p:nvSpPr>
        <p:spPr bwMode="auto">
          <a:xfrm>
            <a:off x="7772401" y="6019801"/>
            <a:ext cx="1489075" cy="650875"/>
          </a:xfrm>
          <a:prstGeom prst="rect">
            <a:avLst/>
          </a:prstGeom>
          <a:solidFill>
            <a:schemeClr val="bg2"/>
          </a:solidFill>
          <a:ln w="9525">
            <a:solidFill>
              <a:srgbClr val="FF0000"/>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z="1800">
                <a:solidFill>
                  <a:srgbClr val="FFFFFF"/>
                </a:solidFill>
                <a:latin typeface="Arial" panose="020B0604020202020204" pitchFamily="34" charset="0"/>
              </a:rPr>
              <a:t>Whole Blood</a:t>
            </a:r>
          </a:p>
          <a:p>
            <a:pPr eaLnBrk="1" fontAlgn="base" hangingPunct="1">
              <a:spcBef>
                <a:spcPct val="0"/>
              </a:spcBef>
              <a:spcAft>
                <a:spcPct val="0"/>
              </a:spcAft>
              <a:defRPr/>
            </a:pPr>
            <a:r>
              <a:rPr lang="en-US" altLang="en-US" sz="1800">
                <a:solidFill>
                  <a:srgbClr val="FFFFFF"/>
                </a:solidFill>
                <a:latin typeface="Arial" panose="020B0604020202020204" pitchFamily="34" charset="0"/>
              </a:rPr>
              <a:t>Factor VIIa</a:t>
            </a:r>
          </a:p>
        </p:txBody>
      </p:sp>
      <p:sp>
        <p:nvSpPr>
          <p:cNvPr id="48135" name="Line 7">
            <a:extLst>
              <a:ext uri="{FF2B5EF4-FFF2-40B4-BE49-F238E27FC236}">
                <a16:creationId xmlns:a16="http://schemas.microsoft.com/office/drawing/2014/main" xmlns="" id="{7B075372-E2BA-4F78-9D51-D2C2C35AD76C}"/>
              </a:ext>
            </a:extLst>
          </p:cNvPr>
          <p:cNvSpPr>
            <a:spLocks noChangeShapeType="1"/>
          </p:cNvSpPr>
          <p:nvPr/>
        </p:nvSpPr>
        <p:spPr bwMode="auto">
          <a:xfrm flipV="1">
            <a:off x="8382000" y="5181600"/>
            <a:ext cx="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400">
              <a:solidFill>
                <a:srgbClr val="FFFFFF"/>
              </a:solidFill>
              <a:latin typeface="Times New Roman" panose="02020603050405020304" pitchFamily="18" charset="0"/>
            </a:endParaRPr>
          </a:p>
        </p:txBody>
      </p:sp>
      <p:sp>
        <p:nvSpPr>
          <p:cNvPr id="48136" name="Line 8">
            <a:extLst>
              <a:ext uri="{FF2B5EF4-FFF2-40B4-BE49-F238E27FC236}">
                <a16:creationId xmlns:a16="http://schemas.microsoft.com/office/drawing/2014/main" xmlns="" id="{0346A3A7-A91F-4083-B846-8CCB97FB52C6}"/>
              </a:ext>
            </a:extLst>
          </p:cNvPr>
          <p:cNvSpPr>
            <a:spLocks noChangeShapeType="1"/>
          </p:cNvSpPr>
          <p:nvPr/>
        </p:nvSpPr>
        <p:spPr bwMode="auto">
          <a:xfrm flipH="1">
            <a:off x="6324600" y="1752600"/>
            <a:ext cx="9906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400">
              <a:solidFill>
                <a:srgbClr val="FFFFFF"/>
              </a:solidFill>
              <a:latin typeface="Times New Roman" panose="02020603050405020304" pitchFamily="18" charset="0"/>
            </a:endParaRPr>
          </a:p>
        </p:txBody>
      </p:sp>
      <p:sp>
        <p:nvSpPr>
          <p:cNvPr id="48137" name="Text Box 9">
            <a:extLst>
              <a:ext uri="{FF2B5EF4-FFF2-40B4-BE49-F238E27FC236}">
                <a16:creationId xmlns:a16="http://schemas.microsoft.com/office/drawing/2014/main" xmlns="" id="{F4C9B501-F916-47F4-84A2-C28C80DBED29}"/>
              </a:ext>
            </a:extLst>
          </p:cNvPr>
          <p:cNvSpPr txBox="1">
            <a:spLocks noChangeArrowheads="1"/>
          </p:cNvSpPr>
          <p:nvPr/>
        </p:nvSpPr>
        <p:spPr bwMode="auto">
          <a:xfrm>
            <a:off x="8534400" y="50292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z="1800">
                <a:solidFill>
                  <a:srgbClr val="FF3300"/>
                </a:solidFill>
                <a:latin typeface="Arial" panose="020B0604020202020204" pitchFamily="34" charset="0"/>
              </a:rPr>
              <a:t>_</a:t>
            </a:r>
          </a:p>
        </p:txBody>
      </p:sp>
      <p:sp>
        <p:nvSpPr>
          <p:cNvPr id="48138" name="Oval 10">
            <a:extLst>
              <a:ext uri="{FF2B5EF4-FFF2-40B4-BE49-F238E27FC236}">
                <a16:creationId xmlns:a16="http://schemas.microsoft.com/office/drawing/2014/main" xmlns="" id="{83C168F2-72BA-4D76-ADC5-13812447D11B}"/>
              </a:ext>
            </a:extLst>
          </p:cNvPr>
          <p:cNvSpPr>
            <a:spLocks noChangeArrowheads="1"/>
          </p:cNvSpPr>
          <p:nvPr/>
        </p:nvSpPr>
        <p:spPr bwMode="auto">
          <a:xfrm>
            <a:off x="8534400" y="5257800"/>
            <a:ext cx="304800" cy="1524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endParaRPr lang="en-US" altLang="en-US">
              <a:solidFill>
                <a:srgbClr val="FFFFFF"/>
              </a:solidFill>
            </a:endParaRPr>
          </a:p>
        </p:txBody>
      </p:sp>
      <p:sp>
        <p:nvSpPr>
          <p:cNvPr id="48139" name="Text Box 11">
            <a:extLst>
              <a:ext uri="{FF2B5EF4-FFF2-40B4-BE49-F238E27FC236}">
                <a16:creationId xmlns:a16="http://schemas.microsoft.com/office/drawing/2014/main" xmlns="" id="{0BF25458-2DA9-4920-AE00-A4A2B4E00E1C}"/>
              </a:ext>
            </a:extLst>
          </p:cNvPr>
          <p:cNvSpPr txBox="1">
            <a:spLocks noChangeArrowheads="1"/>
          </p:cNvSpPr>
          <p:nvPr/>
        </p:nvSpPr>
        <p:spPr bwMode="auto">
          <a:xfrm>
            <a:off x="2743200" y="6019801"/>
            <a:ext cx="3581400" cy="650875"/>
          </a:xfrm>
          <a:prstGeom prst="rect">
            <a:avLst/>
          </a:prstGeom>
          <a:solidFill>
            <a:schemeClr val="bg2"/>
          </a:solidFill>
          <a:ln w="9525">
            <a:solidFill>
              <a:srgbClr val="FF00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z="1800" dirty="0">
                <a:solidFill>
                  <a:srgbClr val="FFFFFF"/>
                </a:solidFill>
                <a:latin typeface="Arial" panose="020B0604020202020204" pitchFamily="34" charset="0"/>
              </a:rPr>
              <a:t>107 degree ORs      Hot Pockets</a:t>
            </a:r>
          </a:p>
          <a:p>
            <a:pPr eaLnBrk="1" fontAlgn="base" hangingPunct="1">
              <a:spcBef>
                <a:spcPct val="0"/>
              </a:spcBef>
              <a:spcAft>
                <a:spcPct val="0"/>
              </a:spcAft>
              <a:defRPr/>
            </a:pPr>
            <a:r>
              <a:rPr lang="en-US" altLang="en-US" sz="1800" dirty="0">
                <a:solidFill>
                  <a:srgbClr val="FFFFFF"/>
                </a:solidFill>
                <a:latin typeface="Arial" panose="020B0604020202020204" pitchFamily="34" charset="0"/>
              </a:rPr>
              <a:t>Warm IV Fluids       Bair Huggers</a:t>
            </a:r>
          </a:p>
        </p:txBody>
      </p:sp>
      <p:sp>
        <p:nvSpPr>
          <p:cNvPr id="48140" name="Line 12">
            <a:extLst>
              <a:ext uri="{FF2B5EF4-FFF2-40B4-BE49-F238E27FC236}">
                <a16:creationId xmlns:a16="http://schemas.microsoft.com/office/drawing/2014/main" xmlns="" id="{FB767B0B-A1D4-40DC-9811-C97CFAAA0E3B}"/>
              </a:ext>
            </a:extLst>
          </p:cNvPr>
          <p:cNvSpPr>
            <a:spLocks noChangeShapeType="1"/>
          </p:cNvSpPr>
          <p:nvPr/>
        </p:nvSpPr>
        <p:spPr bwMode="auto">
          <a:xfrm>
            <a:off x="4724400" y="6019800"/>
            <a:ext cx="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400">
              <a:solidFill>
                <a:srgbClr val="FFFFFF"/>
              </a:solidFill>
              <a:latin typeface="Times New Roman" panose="02020603050405020304" pitchFamily="18" charset="0"/>
            </a:endParaRPr>
          </a:p>
        </p:txBody>
      </p:sp>
      <p:sp>
        <p:nvSpPr>
          <p:cNvPr id="48141" name="Line 13">
            <a:extLst>
              <a:ext uri="{FF2B5EF4-FFF2-40B4-BE49-F238E27FC236}">
                <a16:creationId xmlns:a16="http://schemas.microsoft.com/office/drawing/2014/main" xmlns="" id="{6DE5DE92-9E43-462E-A088-AF22C5D3A9AD}"/>
              </a:ext>
            </a:extLst>
          </p:cNvPr>
          <p:cNvSpPr>
            <a:spLocks noChangeShapeType="1"/>
          </p:cNvSpPr>
          <p:nvPr/>
        </p:nvSpPr>
        <p:spPr bwMode="auto">
          <a:xfrm flipH="1" flipV="1">
            <a:off x="3352800" y="5257800"/>
            <a:ext cx="6096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400">
              <a:solidFill>
                <a:srgbClr val="FFFFFF"/>
              </a:solidFill>
              <a:latin typeface="Times New Roman" panose="02020603050405020304" pitchFamily="18" charset="0"/>
            </a:endParaRPr>
          </a:p>
        </p:txBody>
      </p:sp>
      <p:sp>
        <p:nvSpPr>
          <p:cNvPr id="48142" name="Oval 14">
            <a:extLst>
              <a:ext uri="{FF2B5EF4-FFF2-40B4-BE49-F238E27FC236}">
                <a16:creationId xmlns:a16="http://schemas.microsoft.com/office/drawing/2014/main" xmlns="" id="{67834371-C6CE-4B20-BF8F-CD1B69CB3521}"/>
              </a:ext>
            </a:extLst>
          </p:cNvPr>
          <p:cNvSpPr>
            <a:spLocks noChangeArrowheads="1"/>
          </p:cNvSpPr>
          <p:nvPr/>
        </p:nvSpPr>
        <p:spPr bwMode="auto">
          <a:xfrm>
            <a:off x="3733800" y="5334000"/>
            <a:ext cx="304800" cy="1524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a:solidFill>
                  <a:srgbClr val="FFFFFF"/>
                </a:solidFill>
                <a:latin typeface="Arial" panose="020B0604020202020204" pitchFamily="34" charset="0"/>
              </a:rPr>
              <a:t>_</a:t>
            </a:r>
          </a:p>
        </p:txBody>
      </p:sp>
      <p:sp>
        <p:nvSpPr>
          <p:cNvPr id="48143" name="Text Box 15">
            <a:extLst>
              <a:ext uri="{FF2B5EF4-FFF2-40B4-BE49-F238E27FC236}">
                <a16:creationId xmlns:a16="http://schemas.microsoft.com/office/drawing/2014/main" xmlns="" id="{45433B41-9272-4DF0-97BB-6240F56D76FF}"/>
              </a:ext>
            </a:extLst>
          </p:cNvPr>
          <p:cNvSpPr txBox="1">
            <a:spLocks noChangeArrowheads="1"/>
          </p:cNvSpPr>
          <p:nvPr/>
        </p:nvSpPr>
        <p:spPr bwMode="auto">
          <a:xfrm>
            <a:off x="3733800" y="51054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z="1800">
                <a:solidFill>
                  <a:srgbClr val="FF3300"/>
                </a:solidFill>
                <a:latin typeface="Arial" panose="020B0604020202020204" pitchFamily="34" charset="0"/>
              </a:rPr>
              <a:t>_</a:t>
            </a:r>
          </a:p>
        </p:txBody>
      </p:sp>
      <p:sp>
        <p:nvSpPr>
          <p:cNvPr id="48144" name="Oval 16">
            <a:extLst>
              <a:ext uri="{FF2B5EF4-FFF2-40B4-BE49-F238E27FC236}">
                <a16:creationId xmlns:a16="http://schemas.microsoft.com/office/drawing/2014/main" xmlns="" id="{9482BD35-9B2A-4A03-B9C7-7F2049004051}"/>
              </a:ext>
            </a:extLst>
          </p:cNvPr>
          <p:cNvSpPr>
            <a:spLocks noChangeArrowheads="1"/>
          </p:cNvSpPr>
          <p:nvPr/>
        </p:nvSpPr>
        <p:spPr bwMode="auto">
          <a:xfrm>
            <a:off x="6781800" y="2057400"/>
            <a:ext cx="304800" cy="1524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endParaRPr lang="en-US" altLang="en-US">
              <a:solidFill>
                <a:srgbClr val="FFFFFF"/>
              </a:solidFill>
            </a:endParaRPr>
          </a:p>
        </p:txBody>
      </p:sp>
      <p:sp>
        <p:nvSpPr>
          <p:cNvPr id="48145" name="Text Box 17">
            <a:extLst>
              <a:ext uri="{FF2B5EF4-FFF2-40B4-BE49-F238E27FC236}">
                <a16:creationId xmlns:a16="http://schemas.microsoft.com/office/drawing/2014/main" xmlns="" id="{28671BF0-0877-4B57-AFDB-71A3EFDCC4A6}"/>
              </a:ext>
            </a:extLst>
          </p:cNvPr>
          <p:cNvSpPr txBox="1">
            <a:spLocks noChangeArrowheads="1"/>
          </p:cNvSpPr>
          <p:nvPr/>
        </p:nvSpPr>
        <p:spPr bwMode="auto">
          <a:xfrm>
            <a:off x="6781800" y="1828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z="1800">
                <a:solidFill>
                  <a:srgbClr val="FF3300"/>
                </a:solidFill>
                <a:latin typeface="Arial" panose="020B0604020202020204" pitchFamily="34" charset="0"/>
              </a:rPr>
              <a:t>_</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rt_ppt_template">
  <a:themeElements>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4471</TotalTime>
  <Words>1748</Words>
  <Application>Microsoft Office PowerPoint</Application>
  <PresentationFormat>Custom</PresentationFormat>
  <Paragraphs>312</Paragraphs>
  <Slides>36</Slides>
  <Notes>19</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Pulse</vt:lpstr>
      <vt:lpstr>Cert_ppt_template</vt:lpstr>
      <vt:lpstr>The Neighborhood Emergency Trauma Bag</vt:lpstr>
      <vt:lpstr>The Neighborhood Emergency Trauma Bag</vt:lpstr>
      <vt:lpstr>The Neighborhood Emergency Trauma Bag</vt:lpstr>
      <vt:lpstr>Platinum 10 Minutes</vt:lpstr>
      <vt:lpstr>Definition of Shock</vt:lpstr>
      <vt:lpstr>Shock – Disorder of the Circulatory System</vt:lpstr>
      <vt:lpstr>Pathophysiology of Shock</vt:lpstr>
      <vt:lpstr>Pathophysiology of Shock</vt:lpstr>
      <vt:lpstr>Overcoming the Triangle of Death</vt:lpstr>
      <vt:lpstr>Pathophysiology of Shock</vt:lpstr>
      <vt:lpstr>Classifications of Shock</vt:lpstr>
      <vt:lpstr>Classifications of Shock</vt:lpstr>
      <vt:lpstr>Classifications of Shock</vt:lpstr>
      <vt:lpstr>Classifications of Shock</vt:lpstr>
      <vt:lpstr> Classifications of Shock</vt:lpstr>
      <vt:lpstr>Clinical Features of Shock</vt:lpstr>
      <vt:lpstr>Clinical Features of Shock</vt:lpstr>
      <vt:lpstr>Clinical Features of Shock</vt:lpstr>
      <vt:lpstr>Clinical Features of Shock</vt:lpstr>
      <vt:lpstr>Clinical Features of Shock</vt:lpstr>
      <vt:lpstr>Clinical Features of Shock</vt:lpstr>
      <vt:lpstr>Clinical Features of Shock</vt:lpstr>
      <vt:lpstr>Clinical Features of Shock</vt:lpstr>
      <vt:lpstr>Clinical Features of Shock</vt:lpstr>
      <vt:lpstr>Shock Summary</vt:lpstr>
      <vt:lpstr>Management Plan</vt:lpstr>
      <vt:lpstr>Management Plan – External Bleeding</vt:lpstr>
      <vt:lpstr>Management Plan – External Hemorrhage</vt:lpstr>
      <vt:lpstr>Management Plan – Airway Obstruction</vt:lpstr>
      <vt:lpstr>Management Plan – Airway Obstruction</vt:lpstr>
      <vt:lpstr>Management Plan – Breathing Issues</vt:lpstr>
      <vt:lpstr>Management Plan – After ABC’s</vt:lpstr>
      <vt:lpstr>Management Plan – Documentation Care </vt:lpstr>
      <vt:lpstr>Triage</vt:lpstr>
      <vt:lpstr>Triage</vt:lpstr>
      <vt:lpstr>The Neighborhood Emergency Trauma Bag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Neighborhood Emergency Trauma Bag</dc:title>
  <dc:creator>HR Bohman</dc:creator>
  <cp:lastModifiedBy>Deb</cp:lastModifiedBy>
  <cp:revision>70</cp:revision>
  <cp:lastPrinted>2019-02-05T15:55:47Z</cp:lastPrinted>
  <dcterms:created xsi:type="dcterms:W3CDTF">2019-01-23T23:39:16Z</dcterms:created>
  <dcterms:modified xsi:type="dcterms:W3CDTF">2019-02-05T15:57:55Z</dcterms:modified>
</cp:coreProperties>
</file>